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465" r:id="rId2"/>
    <p:sldId id="632" r:id="rId3"/>
    <p:sldId id="635" r:id="rId4"/>
    <p:sldId id="605" r:id="rId5"/>
    <p:sldId id="634" r:id="rId6"/>
    <p:sldId id="614" r:id="rId7"/>
    <p:sldId id="613" r:id="rId8"/>
    <p:sldId id="616" r:id="rId9"/>
    <p:sldId id="623" r:id="rId10"/>
    <p:sldId id="621" r:id="rId11"/>
    <p:sldId id="622" r:id="rId12"/>
    <p:sldId id="615" r:id="rId13"/>
    <p:sldId id="637" r:id="rId14"/>
    <p:sldId id="636" r:id="rId15"/>
    <p:sldId id="638" r:id="rId16"/>
    <p:sldId id="639" r:id="rId17"/>
  </p:sldIdLst>
  <p:sldSz cx="9144000" cy="6858000" type="screen4x3"/>
  <p:notesSz cx="7099300" cy="9398000"/>
  <p:defaultTextStyle>
    <a:defPPr>
      <a:defRPr lang="en-US"/>
    </a:defPPr>
    <a:lvl1pPr algn="l" rtl="0" eaLnBrk="0" fontAlgn="base" hangingPunct="0">
      <a:spcBef>
        <a:spcPct val="0"/>
      </a:spcBef>
      <a:spcAft>
        <a:spcPct val="0"/>
      </a:spcAft>
      <a:defRPr sz="2800" b="1" kern="1200" baseline="-25000">
        <a:solidFill>
          <a:schemeClr val="tx1"/>
        </a:solidFill>
        <a:latin typeface="Helvetica"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800" b="1" kern="1200" baseline="-25000">
        <a:solidFill>
          <a:schemeClr val="tx1"/>
        </a:solidFill>
        <a:latin typeface="Helvetica"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800" b="1" kern="1200" baseline="-25000">
        <a:solidFill>
          <a:schemeClr val="tx1"/>
        </a:solidFill>
        <a:latin typeface="Helvetica"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800" b="1" kern="1200" baseline="-25000">
        <a:solidFill>
          <a:schemeClr val="tx1"/>
        </a:solidFill>
        <a:latin typeface="Helvetica"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800" b="1" kern="1200" baseline="-25000">
        <a:solidFill>
          <a:schemeClr val="tx1"/>
        </a:solidFill>
        <a:latin typeface="Helvetica" pitchFamily="2" charset="0"/>
        <a:ea typeface="ＭＳ Ｐゴシック" panose="020B0600070205080204" pitchFamily="34" charset="-128"/>
        <a:cs typeface="+mn-cs"/>
      </a:defRPr>
    </a:lvl5pPr>
    <a:lvl6pPr marL="2286000" algn="l" defTabSz="914400" rtl="0" eaLnBrk="1" latinLnBrk="0" hangingPunct="1">
      <a:defRPr sz="2800" b="1" kern="1200" baseline="-25000">
        <a:solidFill>
          <a:schemeClr val="tx1"/>
        </a:solidFill>
        <a:latin typeface="Helvetica" pitchFamily="2" charset="0"/>
        <a:ea typeface="ＭＳ Ｐゴシック" panose="020B0600070205080204" pitchFamily="34" charset="-128"/>
        <a:cs typeface="+mn-cs"/>
      </a:defRPr>
    </a:lvl6pPr>
    <a:lvl7pPr marL="2743200" algn="l" defTabSz="914400" rtl="0" eaLnBrk="1" latinLnBrk="0" hangingPunct="1">
      <a:defRPr sz="2800" b="1" kern="1200" baseline="-25000">
        <a:solidFill>
          <a:schemeClr val="tx1"/>
        </a:solidFill>
        <a:latin typeface="Helvetica" pitchFamily="2" charset="0"/>
        <a:ea typeface="ＭＳ Ｐゴシック" panose="020B0600070205080204" pitchFamily="34" charset="-128"/>
        <a:cs typeface="+mn-cs"/>
      </a:defRPr>
    </a:lvl7pPr>
    <a:lvl8pPr marL="3200400" algn="l" defTabSz="914400" rtl="0" eaLnBrk="1" latinLnBrk="0" hangingPunct="1">
      <a:defRPr sz="2800" b="1" kern="1200" baseline="-25000">
        <a:solidFill>
          <a:schemeClr val="tx1"/>
        </a:solidFill>
        <a:latin typeface="Helvetica" pitchFamily="2" charset="0"/>
        <a:ea typeface="ＭＳ Ｐゴシック" panose="020B0600070205080204" pitchFamily="34" charset="-128"/>
        <a:cs typeface="+mn-cs"/>
      </a:defRPr>
    </a:lvl8pPr>
    <a:lvl9pPr marL="3657600" algn="l" defTabSz="914400" rtl="0" eaLnBrk="1" latinLnBrk="0" hangingPunct="1">
      <a:defRPr sz="2800" b="1" kern="1200" baseline="-25000">
        <a:solidFill>
          <a:schemeClr val="tx1"/>
        </a:solidFill>
        <a:latin typeface="Helvetica"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0"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26"/>
    <p:restoredTop sz="94504"/>
  </p:normalViewPr>
  <p:slideViewPr>
    <p:cSldViewPr snapToGrid="0">
      <p:cViewPr varScale="1">
        <p:scale>
          <a:sx n="123" d="100"/>
          <a:sy n="123" d="100"/>
        </p:scale>
        <p:origin x="824" y="17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p:cViewPr varScale="1">
        <p:scale>
          <a:sx n="58" d="100"/>
          <a:sy n="58" d="100"/>
        </p:scale>
        <p:origin x="-1632" y="-96"/>
      </p:cViewPr>
      <p:guideLst>
        <p:guide orient="horz" pos="2960"/>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6BD81CC-EB32-324B-9C55-33B7FC31FBAC}"/>
              </a:ext>
            </a:extLst>
          </p:cNvPr>
          <p:cNvSpPr>
            <a:spLocks noGrp="1" noChangeArrowheads="1"/>
          </p:cNvSpPr>
          <p:nvPr>
            <p:ph type="hdr" sz="quarter"/>
          </p:nvPr>
        </p:nvSpPr>
        <p:spPr bwMode="auto">
          <a:xfrm>
            <a:off x="3" y="1"/>
            <a:ext cx="3077163" cy="470741"/>
          </a:xfrm>
          <a:prstGeom prst="rect">
            <a:avLst/>
          </a:prstGeom>
          <a:noFill/>
          <a:ln>
            <a:noFill/>
          </a:ln>
          <a:effectLst/>
        </p:spPr>
        <p:txBody>
          <a:bodyPr vert="horz" wrap="square" lIns="94264" tIns="47132" rIns="94264" bIns="47132" numCol="1" anchor="t" anchorCtr="0" compatLnSpc="1">
            <a:prstTxWarp prst="textNoShape">
              <a:avLst/>
            </a:prstTxWarp>
          </a:bodyPr>
          <a:lstStyle>
            <a:lvl1pPr defTabSz="942975">
              <a:defRPr sz="1300" b="0" baseline="0">
                <a:latin typeface="Times" charset="0"/>
                <a:ea typeface="ＭＳ Ｐゴシック" charset="0"/>
                <a:cs typeface="ＭＳ Ｐゴシック" charset="0"/>
              </a:defRPr>
            </a:lvl1pPr>
          </a:lstStyle>
          <a:p>
            <a:pPr>
              <a:defRPr/>
            </a:pPr>
            <a:endParaRPr lang="en-US"/>
          </a:p>
        </p:txBody>
      </p:sp>
      <p:sp>
        <p:nvSpPr>
          <p:cNvPr id="103427" name="Rectangle 3">
            <a:extLst>
              <a:ext uri="{FF2B5EF4-FFF2-40B4-BE49-F238E27FC236}">
                <a16:creationId xmlns:a16="http://schemas.microsoft.com/office/drawing/2014/main" id="{F012DD4B-F81C-8E4F-84FF-B7749AFFF419}"/>
              </a:ext>
            </a:extLst>
          </p:cNvPr>
          <p:cNvSpPr>
            <a:spLocks noGrp="1" noChangeArrowheads="1"/>
          </p:cNvSpPr>
          <p:nvPr>
            <p:ph type="dt" sz="quarter" idx="1"/>
          </p:nvPr>
        </p:nvSpPr>
        <p:spPr bwMode="auto">
          <a:xfrm>
            <a:off x="4022140" y="1"/>
            <a:ext cx="3077163" cy="470741"/>
          </a:xfrm>
          <a:prstGeom prst="rect">
            <a:avLst/>
          </a:prstGeom>
          <a:noFill/>
          <a:ln>
            <a:noFill/>
          </a:ln>
          <a:effectLst/>
        </p:spPr>
        <p:txBody>
          <a:bodyPr vert="horz" wrap="square" lIns="94264" tIns="47132" rIns="94264" bIns="47132" numCol="1" anchor="t" anchorCtr="0" compatLnSpc="1">
            <a:prstTxWarp prst="textNoShape">
              <a:avLst/>
            </a:prstTxWarp>
          </a:bodyPr>
          <a:lstStyle>
            <a:lvl1pPr algn="r" defTabSz="942975">
              <a:defRPr sz="1300" b="0" baseline="0">
                <a:latin typeface="Times" charset="0"/>
                <a:ea typeface="ＭＳ Ｐゴシック" charset="0"/>
                <a:cs typeface="ＭＳ Ｐゴシック" charset="0"/>
              </a:defRPr>
            </a:lvl1pPr>
          </a:lstStyle>
          <a:p>
            <a:pPr>
              <a:defRPr/>
            </a:pPr>
            <a:endParaRPr lang="en-US"/>
          </a:p>
        </p:txBody>
      </p:sp>
      <p:sp>
        <p:nvSpPr>
          <p:cNvPr id="103428" name="Rectangle 4">
            <a:extLst>
              <a:ext uri="{FF2B5EF4-FFF2-40B4-BE49-F238E27FC236}">
                <a16:creationId xmlns:a16="http://schemas.microsoft.com/office/drawing/2014/main" id="{A2507001-4C57-5845-9A91-590E23EB9D1E}"/>
              </a:ext>
            </a:extLst>
          </p:cNvPr>
          <p:cNvSpPr>
            <a:spLocks noGrp="1" noChangeArrowheads="1"/>
          </p:cNvSpPr>
          <p:nvPr>
            <p:ph type="ftr" sz="quarter" idx="2"/>
          </p:nvPr>
        </p:nvSpPr>
        <p:spPr bwMode="auto">
          <a:xfrm>
            <a:off x="3" y="8927259"/>
            <a:ext cx="3077163" cy="470741"/>
          </a:xfrm>
          <a:prstGeom prst="rect">
            <a:avLst/>
          </a:prstGeom>
          <a:noFill/>
          <a:ln>
            <a:noFill/>
          </a:ln>
          <a:effectLst/>
        </p:spPr>
        <p:txBody>
          <a:bodyPr vert="horz" wrap="square" lIns="94264" tIns="47132" rIns="94264" bIns="47132" numCol="1" anchor="b" anchorCtr="0" compatLnSpc="1">
            <a:prstTxWarp prst="textNoShape">
              <a:avLst/>
            </a:prstTxWarp>
          </a:bodyPr>
          <a:lstStyle>
            <a:lvl1pPr defTabSz="942975">
              <a:defRPr sz="1300" b="0" baseline="0">
                <a:latin typeface="Times" charset="0"/>
                <a:ea typeface="ＭＳ Ｐゴシック" charset="0"/>
                <a:cs typeface="ＭＳ Ｐゴシック" charset="0"/>
              </a:defRPr>
            </a:lvl1pPr>
          </a:lstStyle>
          <a:p>
            <a:pPr>
              <a:defRPr/>
            </a:pPr>
            <a:endParaRPr lang="en-US"/>
          </a:p>
        </p:txBody>
      </p:sp>
      <p:sp>
        <p:nvSpPr>
          <p:cNvPr id="103429" name="Rectangle 5">
            <a:extLst>
              <a:ext uri="{FF2B5EF4-FFF2-40B4-BE49-F238E27FC236}">
                <a16:creationId xmlns:a16="http://schemas.microsoft.com/office/drawing/2014/main" id="{82C99B0E-33F3-EC47-A58A-20506C3AF0BA}"/>
              </a:ext>
            </a:extLst>
          </p:cNvPr>
          <p:cNvSpPr>
            <a:spLocks noGrp="1" noChangeArrowheads="1"/>
          </p:cNvSpPr>
          <p:nvPr>
            <p:ph type="sldNum" sz="quarter" idx="3"/>
          </p:nvPr>
        </p:nvSpPr>
        <p:spPr bwMode="auto">
          <a:xfrm>
            <a:off x="4022140" y="8927259"/>
            <a:ext cx="3077163" cy="470741"/>
          </a:xfrm>
          <a:prstGeom prst="rect">
            <a:avLst/>
          </a:prstGeom>
          <a:noFill/>
          <a:ln>
            <a:noFill/>
          </a:ln>
          <a:effectLst/>
        </p:spPr>
        <p:txBody>
          <a:bodyPr vert="horz" wrap="square" lIns="94264" tIns="47132" rIns="94264" bIns="47132" numCol="1" anchor="b" anchorCtr="0" compatLnSpc="1">
            <a:prstTxWarp prst="textNoShape">
              <a:avLst/>
            </a:prstTxWarp>
          </a:bodyPr>
          <a:lstStyle>
            <a:lvl1pPr algn="r" defTabSz="942975">
              <a:defRPr sz="1300" b="0" baseline="0">
                <a:latin typeface="Times" pitchFamily="2" charset="0"/>
              </a:defRPr>
            </a:lvl1pPr>
          </a:lstStyle>
          <a:p>
            <a:pPr>
              <a:defRPr/>
            </a:pPr>
            <a:fld id="{6730961C-4C9F-EC4E-86E8-368BF9B7975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310F258-4B29-5E48-90E6-AF65F6758B02}"/>
              </a:ext>
            </a:extLst>
          </p:cNvPr>
          <p:cNvSpPr>
            <a:spLocks noGrp="1" noChangeArrowheads="1"/>
          </p:cNvSpPr>
          <p:nvPr>
            <p:ph type="hdr" sz="quarter"/>
          </p:nvPr>
        </p:nvSpPr>
        <p:spPr bwMode="auto">
          <a:xfrm>
            <a:off x="3" y="1"/>
            <a:ext cx="3077163" cy="470741"/>
          </a:xfrm>
          <a:prstGeom prst="rect">
            <a:avLst/>
          </a:prstGeom>
          <a:noFill/>
          <a:ln>
            <a:noFill/>
          </a:ln>
          <a:effectLst/>
        </p:spPr>
        <p:txBody>
          <a:bodyPr vert="horz" wrap="square" lIns="94264" tIns="47132" rIns="94264" bIns="47132" numCol="1" anchor="t" anchorCtr="0" compatLnSpc="1">
            <a:prstTxWarp prst="textNoShape">
              <a:avLst/>
            </a:prstTxWarp>
          </a:bodyPr>
          <a:lstStyle>
            <a:lvl1pPr defTabSz="942975">
              <a:defRPr sz="1300" b="0" baseline="0">
                <a:latin typeface="Times" charset="0"/>
                <a:ea typeface="ＭＳ Ｐゴシック" charset="0"/>
                <a:cs typeface="ＭＳ Ｐゴシック" charset="0"/>
              </a:defRPr>
            </a:lvl1pPr>
          </a:lstStyle>
          <a:p>
            <a:pPr>
              <a:defRPr/>
            </a:pPr>
            <a:endParaRPr lang="en-US"/>
          </a:p>
        </p:txBody>
      </p:sp>
      <p:sp>
        <p:nvSpPr>
          <p:cNvPr id="35843" name="Rectangle 3">
            <a:extLst>
              <a:ext uri="{FF2B5EF4-FFF2-40B4-BE49-F238E27FC236}">
                <a16:creationId xmlns:a16="http://schemas.microsoft.com/office/drawing/2014/main" id="{CE85618F-B02D-874E-B691-8188BA1733C3}"/>
              </a:ext>
            </a:extLst>
          </p:cNvPr>
          <p:cNvSpPr>
            <a:spLocks noGrp="1" noChangeArrowheads="1"/>
          </p:cNvSpPr>
          <p:nvPr>
            <p:ph type="dt" idx="1"/>
          </p:nvPr>
        </p:nvSpPr>
        <p:spPr bwMode="auto">
          <a:xfrm>
            <a:off x="4022140" y="1"/>
            <a:ext cx="3077163" cy="470741"/>
          </a:xfrm>
          <a:prstGeom prst="rect">
            <a:avLst/>
          </a:prstGeom>
          <a:noFill/>
          <a:ln>
            <a:noFill/>
          </a:ln>
          <a:effectLst/>
        </p:spPr>
        <p:txBody>
          <a:bodyPr vert="horz" wrap="square" lIns="94264" tIns="47132" rIns="94264" bIns="47132" numCol="1" anchor="t" anchorCtr="0" compatLnSpc="1">
            <a:prstTxWarp prst="textNoShape">
              <a:avLst/>
            </a:prstTxWarp>
          </a:bodyPr>
          <a:lstStyle>
            <a:lvl1pPr algn="r" defTabSz="942975">
              <a:defRPr sz="1300" b="0" baseline="0">
                <a:latin typeface="Times" charset="0"/>
                <a:ea typeface="ＭＳ Ｐゴシック" charset="0"/>
                <a:cs typeface="ＭＳ Ｐゴシック" charset="0"/>
              </a:defRPr>
            </a:lvl1pPr>
          </a:lstStyle>
          <a:p>
            <a:pPr>
              <a:defRPr/>
            </a:pPr>
            <a:endParaRPr lang="en-US"/>
          </a:p>
        </p:txBody>
      </p:sp>
      <p:sp>
        <p:nvSpPr>
          <p:cNvPr id="2052" name="Rectangle 4">
            <a:extLst>
              <a:ext uri="{FF2B5EF4-FFF2-40B4-BE49-F238E27FC236}">
                <a16:creationId xmlns:a16="http://schemas.microsoft.com/office/drawing/2014/main" id="{CE9E99AC-5CB3-194C-8A5E-5FC91B01BA31}"/>
              </a:ext>
            </a:extLst>
          </p:cNvPr>
          <p:cNvSpPr>
            <a:spLocks noGrp="1" noRot="1" noChangeAspect="1" noChangeArrowheads="1" noTextEdit="1"/>
          </p:cNvSpPr>
          <p:nvPr>
            <p:ph type="sldImg" idx="2"/>
          </p:nvPr>
        </p:nvSpPr>
        <p:spPr bwMode="auto">
          <a:xfrm>
            <a:off x="1200150" y="703263"/>
            <a:ext cx="4699000"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FE8F8A18-5E14-7944-800A-29EB9ECBADEF}"/>
              </a:ext>
            </a:extLst>
          </p:cNvPr>
          <p:cNvSpPr>
            <a:spLocks noGrp="1" noChangeArrowheads="1"/>
          </p:cNvSpPr>
          <p:nvPr>
            <p:ph type="body" sz="quarter" idx="3"/>
          </p:nvPr>
        </p:nvSpPr>
        <p:spPr bwMode="auto">
          <a:xfrm>
            <a:off x="946177" y="4463629"/>
            <a:ext cx="5206953" cy="4230362"/>
          </a:xfrm>
          <a:prstGeom prst="rect">
            <a:avLst/>
          </a:prstGeom>
          <a:noFill/>
          <a:ln>
            <a:noFill/>
          </a:ln>
          <a:effectLst/>
        </p:spPr>
        <p:txBody>
          <a:bodyPr vert="horz" wrap="square" lIns="94264" tIns="47132" rIns="94264" bIns="471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a16="http://schemas.microsoft.com/office/drawing/2014/main" id="{324BA355-45C2-9A48-9BCA-A5BBB9BBFAF2}"/>
              </a:ext>
            </a:extLst>
          </p:cNvPr>
          <p:cNvSpPr>
            <a:spLocks noGrp="1" noChangeArrowheads="1"/>
          </p:cNvSpPr>
          <p:nvPr>
            <p:ph type="ftr" sz="quarter" idx="4"/>
          </p:nvPr>
        </p:nvSpPr>
        <p:spPr bwMode="auto">
          <a:xfrm>
            <a:off x="3" y="8927259"/>
            <a:ext cx="3077163" cy="470741"/>
          </a:xfrm>
          <a:prstGeom prst="rect">
            <a:avLst/>
          </a:prstGeom>
          <a:noFill/>
          <a:ln>
            <a:noFill/>
          </a:ln>
          <a:effectLst/>
        </p:spPr>
        <p:txBody>
          <a:bodyPr vert="horz" wrap="square" lIns="94264" tIns="47132" rIns="94264" bIns="47132" numCol="1" anchor="b" anchorCtr="0" compatLnSpc="1">
            <a:prstTxWarp prst="textNoShape">
              <a:avLst/>
            </a:prstTxWarp>
          </a:bodyPr>
          <a:lstStyle>
            <a:lvl1pPr defTabSz="942975">
              <a:defRPr sz="1300" b="0" baseline="0">
                <a:latin typeface="Times" charset="0"/>
                <a:ea typeface="ＭＳ Ｐゴシック" charset="0"/>
                <a:cs typeface="ＭＳ Ｐゴシック" charset="0"/>
              </a:defRPr>
            </a:lvl1pPr>
          </a:lstStyle>
          <a:p>
            <a:pPr>
              <a:defRPr/>
            </a:pPr>
            <a:endParaRPr lang="en-US"/>
          </a:p>
        </p:txBody>
      </p:sp>
      <p:sp>
        <p:nvSpPr>
          <p:cNvPr id="35847" name="Rectangle 7">
            <a:extLst>
              <a:ext uri="{FF2B5EF4-FFF2-40B4-BE49-F238E27FC236}">
                <a16:creationId xmlns:a16="http://schemas.microsoft.com/office/drawing/2014/main" id="{F114B2C1-2523-254C-ADD0-04AEBE8C26D6}"/>
              </a:ext>
            </a:extLst>
          </p:cNvPr>
          <p:cNvSpPr>
            <a:spLocks noGrp="1" noChangeArrowheads="1"/>
          </p:cNvSpPr>
          <p:nvPr>
            <p:ph type="sldNum" sz="quarter" idx="5"/>
          </p:nvPr>
        </p:nvSpPr>
        <p:spPr bwMode="auto">
          <a:xfrm>
            <a:off x="4022140" y="8927259"/>
            <a:ext cx="3077163" cy="470741"/>
          </a:xfrm>
          <a:prstGeom prst="rect">
            <a:avLst/>
          </a:prstGeom>
          <a:noFill/>
          <a:ln>
            <a:noFill/>
          </a:ln>
          <a:effectLst/>
        </p:spPr>
        <p:txBody>
          <a:bodyPr vert="horz" wrap="square" lIns="94264" tIns="47132" rIns="94264" bIns="47132" numCol="1" anchor="b" anchorCtr="0" compatLnSpc="1">
            <a:prstTxWarp prst="textNoShape">
              <a:avLst/>
            </a:prstTxWarp>
          </a:bodyPr>
          <a:lstStyle>
            <a:lvl1pPr algn="r" defTabSz="942975">
              <a:defRPr sz="1300" b="0" baseline="0">
                <a:latin typeface="Times" pitchFamily="2" charset="0"/>
              </a:defRPr>
            </a:lvl1pPr>
          </a:lstStyle>
          <a:p>
            <a:pPr>
              <a:defRPr/>
            </a:pPr>
            <a:fld id="{C31699E7-F637-DA44-BD16-D4E101474B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754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86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018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71900" y="304800"/>
            <a:ext cx="4076700" cy="381000"/>
          </a:xfrm>
        </p:spPr>
        <p:txBody>
          <a:bodyPr/>
          <a:lstStyle/>
          <a:p>
            <a:r>
              <a:rPr lang="en-US"/>
              <a:t>Click to edit Master title style</a:t>
            </a:r>
          </a:p>
        </p:txBody>
      </p:sp>
      <p:sp>
        <p:nvSpPr>
          <p:cNvPr id="3" name="Text Placeholder 2"/>
          <p:cNvSpPr>
            <a:spLocks noGrp="1"/>
          </p:cNvSpPr>
          <p:nvPr>
            <p:ph type="body" sz="half" idx="1"/>
          </p:nvPr>
        </p:nvSpPr>
        <p:spPr>
          <a:xfrm>
            <a:off x="685800" y="1295400"/>
            <a:ext cx="38100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3810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38100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36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45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744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423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89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4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1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506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637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368F51C-9F8D-4A41-9648-14ADD5986A04}"/>
              </a:ext>
            </a:extLst>
          </p:cNvPr>
          <p:cNvSpPr>
            <a:spLocks noGrp="1" noChangeArrowheads="1"/>
          </p:cNvSpPr>
          <p:nvPr>
            <p:ph type="title"/>
          </p:nvPr>
        </p:nvSpPr>
        <p:spPr bwMode="auto">
          <a:xfrm>
            <a:off x="3771900" y="304800"/>
            <a:ext cx="4076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774430E-A961-A744-A8FF-3A44AE05D5E2}"/>
              </a:ext>
            </a:extLst>
          </p:cNvPr>
          <p:cNvSpPr>
            <a:spLocks noGrp="1" noChangeArrowheads="1"/>
          </p:cNvSpPr>
          <p:nvPr>
            <p:ph type="body" idx="1"/>
          </p:nvPr>
        </p:nvSpPr>
        <p:spPr bwMode="auto">
          <a:xfrm>
            <a:off x="685800" y="12954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Text Box 10">
            <a:extLst>
              <a:ext uri="{FF2B5EF4-FFF2-40B4-BE49-F238E27FC236}">
                <a16:creationId xmlns:a16="http://schemas.microsoft.com/office/drawing/2014/main" id="{A223F797-0BEE-6A40-B2E4-747AAED242E4}"/>
              </a:ext>
            </a:extLst>
          </p:cNvPr>
          <p:cNvSpPr txBox="1">
            <a:spLocks noChangeArrowheads="1"/>
          </p:cNvSpPr>
          <p:nvPr/>
        </p:nvSpPr>
        <p:spPr bwMode="auto">
          <a:xfrm>
            <a:off x="3529013" y="6450013"/>
            <a:ext cx="184150" cy="457200"/>
          </a:xfrm>
          <a:prstGeom prst="rect">
            <a:avLst/>
          </a:prstGeom>
          <a:noFill/>
          <a:ln>
            <a:noFill/>
          </a:ln>
          <a:effectLst/>
        </p:spPr>
        <p:txBody>
          <a:bodyPr wrap="none">
            <a:spAutoFit/>
          </a:bodyPr>
          <a:lstStyle>
            <a:lvl1pPr>
              <a:defRPr sz="2800" b="1" baseline="-25000">
                <a:solidFill>
                  <a:schemeClr val="tx1"/>
                </a:solidFill>
                <a:latin typeface="Helvetica" charset="0"/>
                <a:ea typeface="ＭＳ Ｐゴシック" charset="0"/>
                <a:cs typeface="ＭＳ Ｐゴシック" charset="0"/>
              </a:defRPr>
            </a:lvl1pPr>
            <a:lvl2pPr marL="742950" indent="-285750">
              <a:defRPr sz="2800" b="1" baseline="-25000">
                <a:solidFill>
                  <a:schemeClr val="tx1"/>
                </a:solidFill>
                <a:latin typeface="Helvetica" charset="0"/>
                <a:ea typeface="ＭＳ Ｐゴシック" charset="0"/>
              </a:defRPr>
            </a:lvl2pPr>
            <a:lvl3pPr marL="1143000" indent="-228600">
              <a:defRPr sz="2800" b="1" baseline="-25000">
                <a:solidFill>
                  <a:schemeClr val="tx1"/>
                </a:solidFill>
                <a:latin typeface="Helvetica" charset="0"/>
                <a:ea typeface="ＭＳ Ｐゴシック" charset="0"/>
              </a:defRPr>
            </a:lvl3pPr>
            <a:lvl4pPr marL="1600200" indent="-228600">
              <a:defRPr sz="2800" b="1" baseline="-25000">
                <a:solidFill>
                  <a:schemeClr val="tx1"/>
                </a:solidFill>
                <a:latin typeface="Helvetica" charset="0"/>
                <a:ea typeface="ＭＳ Ｐゴシック" charset="0"/>
              </a:defRPr>
            </a:lvl4pPr>
            <a:lvl5pPr marL="2057400" indent="-228600">
              <a:defRPr sz="2800" b="1" baseline="-25000">
                <a:solidFill>
                  <a:schemeClr val="tx1"/>
                </a:solidFill>
                <a:latin typeface="Helvetica" charset="0"/>
                <a:ea typeface="ＭＳ Ｐゴシック" charset="0"/>
              </a:defRPr>
            </a:lvl5pPr>
            <a:lvl6pPr marL="2514600" indent="-228600" eaLnBrk="0" fontAlgn="base" hangingPunct="0">
              <a:spcBef>
                <a:spcPct val="0"/>
              </a:spcBef>
              <a:spcAft>
                <a:spcPct val="0"/>
              </a:spcAft>
              <a:defRPr sz="2800" b="1" baseline="-25000">
                <a:solidFill>
                  <a:schemeClr val="tx1"/>
                </a:solidFill>
                <a:latin typeface="Helvetica" charset="0"/>
                <a:ea typeface="ＭＳ Ｐゴシック" charset="0"/>
              </a:defRPr>
            </a:lvl6pPr>
            <a:lvl7pPr marL="2971800" indent="-228600" eaLnBrk="0" fontAlgn="base" hangingPunct="0">
              <a:spcBef>
                <a:spcPct val="0"/>
              </a:spcBef>
              <a:spcAft>
                <a:spcPct val="0"/>
              </a:spcAft>
              <a:defRPr sz="2800" b="1" baseline="-25000">
                <a:solidFill>
                  <a:schemeClr val="tx1"/>
                </a:solidFill>
                <a:latin typeface="Helvetica" charset="0"/>
                <a:ea typeface="ＭＳ Ｐゴシック" charset="0"/>
              </a:defRPr>
            </a:lvl7pPr>
            <a:lvl8pPr marL="3429000" indent="-228600" eaLnBrk="0" fontAlgn="base" hangingPunct="0">
              <a:spcBef>
                <a:spcPct val="0"/>
              </a:spcBef>
              <a:spcAft>
                <a:spcPct val="0"/>
              </a:spcAft>
              <a:defRPr sz="2800" b="1" baseline="-25000">
                <a:solidFill>
                  <a:schemeClr val="tx1"/>
                </a:solidFill>
                <a:latin typeface="Helvetica" charset="0"/>
                <a:ea typeface="ＭＳ Ｐゴシック" charset="0"/>
              </a:defRPr>
            </a:lvl8pPr>
            <a:lvl9pPr marL="3886200" indent="-228600" eaLnBrk="0" fontAlgn="base" hangingPunct="0">
              <a:spcBef>
                <a:spcPct val="0"/>
              </a:spcBef>
              <a:spcAft>
                <a:spcPct val="0"/>
              </a:spcAft>
              <a:defRPr sz="2800" b="1" baseline="-25000">
                <a:solidFill>
                  <a:schemeClr val="tx1"/>
                </a:solidFill>
                <a:latin typeface="Helvetica" charset="0"/>
                <a:ea typeface="ＭＳ Ｐゴシック" charset="0"/>
              </a:defRPr>
            </a:lvl9pPr>
          </a:lstStyle>
          <a:p>
            <a:pPr>
              <a:defRPr/>
            </a:pPr>
            <a:endParaRPr lang="en-US" sz="2400" b="0" baseline="0">
              <a:latin typeface="Times" charset="0"/>
            </a:endParaRPr>
          </a:p>
        </p:txBody>
      </p:sp>
      <p:sp>
        <p:nvSpPr>
          <p:cNvPr id="1038" name="Text Box 14">
            <a:extLst>
              <a:ext uri="{FF2B5EF4-FFF2-40B4-BE49-F238E27FC236}">
                <a16:creationId xmlns:a16="http://schemas.microsoft.com/office/drawing/2014/main" id="{D4C65514-1049-6449-91DE-53ECC08ACC22}"/>
              </a:ext>
            </a:extLst>
          </p:cNvPr>
          <p:cNvSpPr txBox="1">
            <a:spLocks noChangeArrowheads="1"/>
          </p:cNvSpPr>
          <p:nvPr/>
        </p:nvSpPr>
        <p:spPr bwMode="auto">
          <a:xfrm>
            <a:off x="254000" y="6499225"/>
            <a:ext cx="8623300" cy="246221"/>
          </a:xfrm>
          <a:prstGeom prst="rect">
            <a:avLst/>
          </a:prstGeom>
          <a:noFill/>
          <a:ln>
            <a:noFill/>
          </a:ln>
          <a:effectLst/>
        </p:spPr>
        <p:txBody>
          <a:bodyPr wrap="square">
            <a:spAutoFit/>
          </a:bodyPr>
          <a:lstStyle>
            <a:lvl1pPr defTabSz="2878138">
              <a:defRPr sz="2800" b="1" baseline="-25000">
                <a:solidFill>
                  <a:schemeClr val="tx1"/>
                </a:solidFill>
                <a:latin typeface="Helvetica" pitchFamily="2" charset="0"/>
                <a:ea typeface="ＭＳ Ｐゴシック" panose="020B0600070205080204" pitchFamily="34" charset="-128"/>
              </a:defRPr>
            </a:lvl1pPr>
            <a:lvl2pPr marL="742950" indent="-285750" defTabSz="2878138">
              <a:defRPr sz="2800" b="1" baseline="-25000">
                <a:solidFill>
                  <a:schemeClr val="tx1"/>
                </a:solidFill>
                <a:latin typeface="Helvetica" pitchFamily="2" charset="0"/>
                <a:ea typeface="ＭＳ Ｐゴシック" panose="020B0600070205080204" pitchFamily="34" charset="-128"/>
              </a:defRPr>
            </a:lvl2pPr>
            <a:lvl3pPr marL="1143000" indent="-228600" defTabSz="2878138">
              <a:defRPr sz="2800" b="1" baseline="-25000">
                <a:solidFill>
                  <a:schemeClr val="tx1"/>
                </a:solidFill>
                <a:latin typeface="Helvetica" pitchFamily="2" charset="0"/>
                <a:ea typeface="ＭＳ Ｐゴシック" panose="020B0600070205080204" pitchFamily="34" charset="-128"/>
              </a:defRPr>
            </a:lvl3pPr>
            <a:lvl4pPr marL="1600200" indent="-228600" defTabSz="2878138">
              <a:defRPr sz="2800" b="1" baseline="-25000">
                <a:solidFill>
                  <a:schemeClr val="tx1"/>
                </a:solidFill>
                <a:latin typeface="Helvetica" pitchFamily="2" charset="0"/>
                <a:ea typeface="ＭＳ Ｐゴシック" panose="020B0600070205080204" pitchFamily="34" charset="-128"/>
              </a:defRPr>
            </a:lvl4pPr>
            <a:lvl5pPr marL="2057400" indent="-228600" defTabSz="2878138">
              <a:defRPr sz="2800" b="1" baseline="-25000">
                <a:solidFill>
                  <a:schemeClr val="tx1"/>
                </a:solidFill>
                <a:latin typeface="Helvetica" pitchFamily="2" charset="0"/>
                <a:ea typeface="ＭＳ Ｐゴシック" panose="020B0600070205080204" pitchFamily="34" charset="-128"/>
              </a:defRPr>
            </a:lvl5pPr>
            <a:lvl6pPr marL="2514600" indent="-228600" defTabSz="2878138" eaLnBrk="0" fontAlgn="base" hangingPunct="0">
              <a:spcBef>
                <a:spcPct val="0"/>
              </a:spcBef>
              <a:spcAft>
                <a:spcPct val="0"/>
              </a:spcAft>
              <a:defRPr sz="2800" b="1" baseline="-25000">
                <a:solidFill>
                  <a:schemeClr val="tx1"/>
                </a:solidFill>
                <a:latin typeface="Helvetica" pitchFamily="2" charset="0"/>
                <a:ea typeface="ＭＳ Ｐゴシック" panose="020B0600070205080204" pitchFamily="34" charset="-128"/>
              </a:defRPr>
            </a:lvl6pPr>
            <a:lvl7pPr marL="2971800" indent="-228600" defTabSz="2878138" eaLnBrk="0" fontAlgn="base" hangingPunct="0">
              <a:spcBef>
                <a:spcPct val="0"/>
              </a:spcBef>
              <a:spcAft>
                <a:spcPct val="0"/>
              </a:spcAft>
              <a:defRPr sz="2800" b="1" baseline="-25000">
                <a:solidFill>
                  <a:schemeClr val="tx1"/>
                </a:solidFill>
                <a:latin typeface="Helvetica" pitchFamily="2" charset="0"/>
                <a:ea typeface="ＭＳ Ｐゴシック" panose="020B0600070205080204" pitchFamily="34" charset="-128"/>
              </a:defRPr>
            </a:lvl7pPr>
            <a:lvl8pPr marL="3429000" indent="-228600" defTabSz="2878138" eaLnBrk="0" fontAlgn="base" hangingPunct="0">
              <a:spcBef>
                <a:spcPct val="0"/>
              </a:spcBef>
              <a:spcAft>
                <a:spcPct val="0"/>
              </a:spcAft>
              <a:defRPr sz="2800" b="1" baseline="-25000">
                <a:solidFill>
                  <a:schemeClr val="tx1"/>
                </a:solidFill>
                <a:latin typeface="Helvetica" pitchFamily="2" charset="0"/>
                <a:ea typeface="ＭＳ Ｐゴシック" panose="020B0600070205080204" pitchFamily="34" charset="-128"/>
              </a:defRPr>
            </a:lvl8pPr>
            <a:lvl9pPr marL="3886200" indent="-228600" defTabSz="2878138" eaLnBrk="0" fontAlgn="base" hangingPunct="0">
              <a:spcBef>
                <a:spcPct val="0"/>
              </a:spcBef>
              <a:spcAft>
                <a:spcPct val="0"/>
              </a:spcAft>
              <a:defRPr sz="2800" b="1" baseline="-25000">
                <a:solidFill>
                  <a:schemeClr val="tx1"/>
                </a:solidFill>
                <a:latin typeface="Helvetica" pitchFamily="2" charset="0"/>
                <a:ea typeface="ＭＳ Ｐゴシック" panose="020B0600070205080204" pitchFamily="34" charset="-128"/>
              </a:defRPr>
            </a:lvl9pPr>
          </a:lstStyle>
          <a:p>
            <a:pPr algn="ctr">
              <a:spcBef>
                <a:spcPct val="50000"/>
              </a:spcBef>
              <a:defRPr/>
            </a:pPr>
            <a:r>
              <a:rPr lang="en-US" altLang="en-US" sz="1000" i="1" baseline="0" dirty="0">
                <a:latin typeface="Arial" panose="020B0604020202020204" pitchFamily="34" charset="0"/>
              </a:rPr>
              <a:t>Copyright 2022 Microcosm, Inc.           	                	 O’Neill Lunar Colony Short Summary  </a:t>
            </a:r>
            <a:r>
              <a:rPr lang="en-US" altLang="en-US" sz="1000" i="1" baseline="0" dirty="0" err="1">
                <a:latin typeface="Arial" panose="020B0604020202020204" pitchFamily="34" charset="0"/>
              </a:rPr>
              <a:t>pg</a:t>
            </a:r>
            <a:r>
              <a:rPr lang="en-US" altLang="en-US" sz="1000" i="1" baseline="0" dirty="0">
                <a:latin typeface="Arial" panose="020B0604020202020204" pitchFamily="34" charset="0"/>
              </a:rPr>
              <a:t> </a:t>
            </a:r>
            <a:fld id="{AC737F22-2969-3340-BE2E-212410C1AD88}" type="slidenum">
              <a:rPr lang="en-US" altLang="en-US" sz="1000" i="1" baseline="0" smtClean="0">
                <a:latin typeface="Arial" panose="020B0604020202020204" pitchFamily="34" charset="0"/>
              </a:rPr>
              <a:pPr algn="ctr">
                <a:spcBef>
                  <a:spcPct val="50000"/>
                </a:spcBef>
                <a:defRPr/>
              </a:pPr>
              <a:t>‹#›</a:t>
            </a:fld>
            <a:endParaRPr lang="en-US" altLang="en-US" sz="1000" b="0" i="1" baseline="0" dirty="0">
              <a:latin typeface="Arial" panose="020B0604020202020204" pitchFamily="34" charset="0"/>
            </a:endParaRPr>
          </a:p>
        </p:txBody>
      </p:sp>
      <p:sp>
        <p:nvSpPr>
          <p:cNvPr id="1030" name="Line 15">
            <a:extLst>
              <a:ext uri="{FF2B5EF4-FFF2-40B4-BE49-F238E27FC236}">
                <a16:creationId xmlns:a16="http://schemas.microsoft.com/office/drawing/2014/main" id="{716098FF-854A-7D41-95E3-5CDBA06C403B}"/>
              </a:ext>
            </a:extLst>
          </p:cNvPr>
          <p:cNvSpPr>
            <a:spLocks noChangeShapeType="1"/>
          </p:cNvSpPr>
          <p:nvPr/>
        </p:nvSpPr>
        <p:spPr bwMode="auto">
          <a:xfrm>
            <a:off x="1212850" y="695325"/>
            <a:ext cx="7664450"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6">
            <a:extLst>
              <a:ext uri="{FF2B5EF4-FFF2-40B4-BE49-F238E27FC236}">
                <a16:creationId xmlns:a16="http://schemas.microsoft.com/office/drawing/2014/main" id="{3BB03E50-853A-4D4E-B752-CF44D88A4359}"/>
              </a:ext>
            </a:extLst>
          </p:cNvPr>
          <p:cNvSpPr>
            <a:spLocks noChangeShapeType="1"/>
          </p:cNvSpPr>
          <p:nvPr/>
        </p:nvSpPr>
        <p:spPr bwMode="auto">
          <a:xfrm>
            <a:off x="254000" y="685800"/>
            <a:ext cx="388938" cy="0"/>
          </a:xfrm>
          <a:prstGeom prst="line">
            <a:avLst/>
          </a:prstGeom>
          <a:noFill/>
          <a:ln w="22225">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17" descr="new logo copy">
            <a:extLst>
              <a:ext uri="{FF2B5EF4-FFF2-40B4-BE49-F238E27FC236}">
                <a16:creationId xmlns:a16="http://schemas.microsoft.com/office/drawing/2014/main" id="{8C48EF17-AF47-944C-83A5-58F2B86CFDD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600" y="117475"/>
            <a:ext cx="18081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1200" b="1">
          <a:solidFill>
            <a:schemeClr val="tx2"/>
          </a:solidFill>
          <a:latin typeface="+mj-lt"/>
          <a:ea typeface="+mj-ea"/>
          <a:cs typeface="ＭＳ Ｐゴシック" charset="0"/>
        </a:defRPr>
      </a:lvl1pPr>
      <a:lvl2pPr algn="ctr" rtl="0" eaLnBrk="0" fontAlgn="base" hangingPunct="0">
        <a:spcBef>
          <a:spcPct val="0"/>
        </a:spcBef>
        <a:spcAft>
          <a:spcPct val="0"/>
        </a:spcAft>
        <a:defRPr sz="1200" b="1">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1200" b="1">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1200" b="1">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1200" b="1">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1200" b="1">
          <a:solidFill>
            <a:schemeClr val="tx2"/>
          </a:solidFill>
          <a:latin typeface="Arial" charset="0"/>
          <a:ea typeface="ＭＳ Ｐゴシック" charset="0"/>
        </a:defRPr>
      </a:lvl6pPr>
      <a:lvl7pPr marL="914400" algn="ctr" rtl="0" eaLnBrk="0" fontAlgn="base" hangingPunct="0">
        <a:spcBef>
          <a:spcPct val="0"/>
        </a:spcBef>
        <a:spcAft>
          <a:spcPct val="0"/>
        </a:spcAft>
        <a:defRPr sz="1200" b="1">
          <a:solidFill>
            <a:schemeClr val="tx2"/>
          </a:solidFill>
          <a:latin typeface="Arial" charset="0"/>
          <a:ea typeface="ＭＳ Ｐゴシック" charset="0"/>
        </a:defRPr>
      </a:lvl7pPr>
      <a:lvl8pPr marL="1371600" algn="ctr" rtl="0" eaLnBrk="0" fontAlgn="base" hangingPunct="0">
        <a:spcBef>
          <a:spcPct val="0"/>
        </a:spcBef>
        <a:spcAft>
          <a:spcPct val="0"/>
        </a:spcAft>
        <a:defRPr sz="1200" b="1">
          <a:solidFill>
            <a:schemeClr val="tx2"/>
          </a:solidFill>
          <a:latin typeface="Arial" charset="0"/>
          <a:ea typeface="ＭＳ Ｐゴシック" charset="0"/>
        </a:defRPr>
      </a:lvl8pPr>
      <a:lvl9pPr marL="1828800" algn="ctr" rtl="0" eaLnBrk="0" fontAlgn="base" hangingPunct="0">
        <a:spcBef>
          <a:spcPct val="0"/>
        </a:spcBef>
        <a:spcAft>
          <a:spcPct val="0"/>
        </a:spcAft>
        <a:defRPr sz="1200" b="1">
          <a:solidFill>
            <a:schemeClr val="tx2"/>
          </a:solidFill>
          <a:latin typeface="Arial" charset="0"/>
          <a:ea typeface="ＭＳ Ｐゴシック" charset="0"/>
        </a:defRPr>
      </a:lvl9pPr>
    </p:titleStyle>
    <p:bodyStyle>
      <a:lvl1pPr marL="342900" indent="-342900" algn="l" rtl="0" eaLnBrk="0" fontAlgn="base" hangingPunct="0">
        <a:spcBef>
          <a:spcPct val="30000"/>
        </a:spcBef>
        <a:spcAft>
          <a:spcPct val="0"/>
        </a:spcAft>
        <a:buChar char="•"/>
        <a:defRPr sz="1400">
          <a:solidFill>
            <a:schemeClr val="tx1"/>
          </a:solidFill>
          <a:latin typeface="+mn-lt"/>
          <a:ea typeface="+mn-ea"/>
          <a:cs typeface="ＭＳ Ｐゴシック" charset="0"/>
        </a:defRPr>
      </a:lvl1pPr>
      <a:lvl2pPr marL="742950" indent="-285750" algn="l" rtl="0" eaLnBrk="0" fontAlgn="base" hangingPunct="0">
        <a:lnSpc>
          <a:spcPct val="80000"/>
        </a:lnSpc>
        <a:spcBef>
          <a:spcPct val="30000"/>
        </a:spcBef>
        <a:spcAft>
          <a:spcPct val="0"/>
        </a:spcAft>
        <a:buChar char="–"/>
        <a:defRPr sz="1400">
          <a:solidFill>
            <a:schemeClr val="tx1"/>
          </a:solidFill>
          <a:latin typeface="+mj-lt"/>
          <a:ea typeface="+mn-ea"/>
        </a:defRPr>
      </a:lvl2pPr>
      <a:lvl3pPr marL="1143000" indent="-228600" algn="l" rtl="0" eaLnBrk="0" fontAlgn="base" hangingPunct="0">
        <a:lnSpc>
          <a:spcPct val="80000"/>
        </a:lnSpc>
        <a:spcBef>
          <a:spcPct val="30000"/>
        </a:spcBef>
        <a:spcAft>
          <a:spcPct val="0"/>
        </a:spcAft>
        <a:buChar char="•"/>
        <a:defRPr sz="1400">
          <a:solidFill>
            <a:schemeClr val="tx1"/>
          </a:solidFill>
          <a:latin typeface="+mj-lt"/>
          <a:ea typeface="+mn-ea"/>
        </a:defRPr>
      </a:lvl3pPr>
      <a:lvl4pPr marL="1600200" indent="-228600" algn="l" rtl="0" eaLnBrk="0" fontAlgn="base" hangingPunct="0">
        <a:lnSpc>
          <a:spcPct val="80000"/>
        </a:lnSpc>
        <a:spcBef>
          <a:spcPct val="30000"/>
        </a:spcBef>
        <a:spcAft>
          <a:spcPct val="0"/>
        </a:spcAft>
        <a:buChar char="–"/>
        <a:defRPr sz="1400">
          <a:solidFill>
            <a:schemeClr val="tx1"/>
          </a:solidFill>
          <a:latin typeface="+mj-lt"/>
          <a:ea typeface="+mn-ea"/>
        </a:defRPr>
      </a:lvl4pPr>
      <a:lvl5pPr marL="2057400" indent="-228600" algn="l" rtl="0" eaLnBrk="0" fontAlgn="base" hangingPunct="0">
        <a:lnSpc>
          <a:spcPct val="80000"/>
        </a:lnSpc>
        <a:spcBef>
          <a:spcPct val="30000"/>
        </a:spcBef>
        <a:spcAft>
          <a:spcPct val="0"/>
        </a:spcAft>
        <a:buChar char="»"/>
        <a:defRPr sz="1400">
          <a:solidFill>
            <a:schemeClr val="tx1"/>
          </a:solidFill>
          <a:latin typeface="+mj-lt"/>
          <a:ea typeface="+mn-ea"/>
        </a:defRPr>
      </a:lvl5pPr>
      <a:lvl6pPr marL="2514600" indent="-228600" algn="l" rtl="0" eaLnBrk="0" fontAlgn="base" hangingPunct="0">
        <a:lnSpc>
          <a:spcPct val="80000"/>
        </a:lnSpc>
        <a:spcBef>
          <a:spcPct val="30000"/>
        </a:spcBef>
        <a:spcAft>
          <a:spcPct val="0"/>
        </a:spcAft>
        <a:buChar char="»"/>
        <a:defRPr sz="1400">
          <a:solidFill>
            <a:schemeClr val="tx1"/>
          </a:solidFill>
          <a:latin typeface="+mj-lt"/>
          <a:ea typeface="+mn-ea"/>
        </a:defRPr>
      </a:lvl6pPr>
      <a:lvl7pPr marL="2971800" indent="-228600" algn="l" rtl="0" eaLnBrk="0" fontAlgn="base" hangingPunct="0">
        <a:lnSpc>
          <a:spcPct val="80000"/>
        </a:lnSpc>
        <a:spcBef>
          <a:spcPct val="30000"/>
        </a:spcBef>
        <a:spcAft>
          <a:spcPct val="0"/>
        </a:spcAft>
        <a:buChar char="»"/>
        <a:defRPr sz="1400">
          <a:solidFill>
            <a:schemeClr val="tx1"/>
          </a:solidFill>
          <a:latin typeface="+mj-lt"/>
          <a:ea typeface="+mn-ea"/>
        </a:defRPr>
      </a:lvl7pPr>
      <a:lvl8pPr marL="3429000" indent="-228600" algn="l" rtl="0" eaLnBrk="0" fontAlgn="base" hangingPunct="0">
        <a:lnSpc>
          <a:spcPct val="80000"/>
        </a:lnSpc>
        <a:spcBef>
          <a:spcPct val="30000"/>
        </a:spcBef>
        <a:spcAft>
          <a:spcPct val="0"/>
        </a:spcAft>
        <a:buChar char="»"/>
        <a:defRPr sz="1400">
          <a:solidFill>
            <a:schemeClr val="tx1"/>
          </a:solidFill>
          <a:latin typeface="+mj-lt"/>
          <a:ea typeface="+mn-ea"/>
        </a:defRPr>
      </a:lvl8pPr>
      <a:lvl9pPr marL="3886200" indent="-228600" algn="l" rtl="0" eaLnBrk="0" fontAlgn="base" hangingPunct="0">
        <a:lnSpc>
          <a:spcPct val="80000"/>
        </a:lnSpc>
        <a:spcBef>
          <a:spcPct val="30000"/>
        </a:spcBef>
        <a:spcAft>
          <a:spcPct val="0"/>
        </a:spcAft>
        <a:buChar char="»"/>
        <a:defRPr sz="1400">
          <a:solidFill>
            <a:schemeClr val="tx1"/>
          </a:solidFill>
          <a:latin typeface="+mj-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7" name="Picture 10" descr="lunar dome2 copy.jpg">
            <a:extLst>
              <a:ext uri="{FF2B5EF4-FFF2-40B4-BE49-F238E27FC236}">
                <a16:creationId xmlns:a16="http://schemas.microsoft.com/office/drawing/2014/main" id="{9DFEFAEB-8958-A046-8F0F-E8F6051E30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55">
            <a:extLst>
              <a:ext uri="{FF2B5EF4-FFF2-40B4-BE49-F238E27FC236}">
                <a16:creationId xmlns:a16="http://schemas.microsoft.com/office/drawing/2014/main" id="{8C3124FC-FC1F-184D-9714-1DB1298D0D22}"/>
              </a:ext>
            </a:extLst>
          </p:cNvPr>
          <p:cNvSpPr>
            <a:spLocks noChangeArrowheads="1"/>
          </p:cNvSpPr>
          <p:nvPr/>
        </p:nvSpPr>
        <p:spPr bwMode="auto">
          <a:xfrm>
            <a:off x="4830821" y="5363473"/>
            <a:ext cx="319547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buFontTx/>
              <a:buNone/>
            </a:pPr>
            <a:r>
              <a:rPr lang="en-US" altLang="en-US" sz="2800" baseline="0" dirty="0">
                <a:solidFill>
                  <a:schemeClr val="bg1"/>
                </a:solidFill>
                <a:latin typeface="Arial" panose="020B0604020202020204" pitchFamily="34" charset="0"/>
              </a:rPr>
              <a:t>USC/Microcosm</a:t>
            </a:r>
          </a:p>
        </p:txBody>
      </p:sp>
      <p:sp>
        <p:nvSpPr>
          <p:cNvPr id="4099" name="Rectangle 56">
            <a:extLst>
              <a:ext uri="{FF2B5EF4-FFF2-40B4-BE49-F238E27FC236}">
                <a16:creationId xmlns:a16="http://schemas.microsoft.com/office/drawing/2014/main" id="{1DB6B9A9-45C0-BA46-B94A-B94F66D3DB86}"/>
              </a:ext>
            </a:extLst>
          </p:cNvPr>
          <p:cNvSpPr>
            <a:spLocks noChangeArrowheads="1"/>
          </p:cNvSpPr>
          <p:nvPr/>
        </p:nvSpPr>
        <p:spPr bwMode="auto">
          <a:xfrm>
            <a:off x="4438328" y="4921795"/>
            <a:ext cx="3938421"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lnSpc>
                <a:spcPct val="80000"/>
              </a:lnSpc>
              <a:spcBef>
                <a:spcPts val="600"/>
              </a:spcBef>
              <a:buFontTx/>
              <a:buNone/>
            </a:pPr>
            <a:r>
              <a:rPr lang="en-US" altLang="en-US" sz="3200" baseline="0" dirty="0">
                <a:solidFill>
                  <a:schemeClr val="bg1"/>
                </a:solidFill>
                <a:latin typeface="Arial" panose="020B0604020202020204" pitchFamily="34" charset="0"/>
              </a:rPr>
              <a:t>Dr. James R. Wertz</a:t>
            </a:r>
          </a:p>
        </p:txBody>
      </p:sp>
      <p:sp>
        <p:nvSpPr>
          <p:cNvPr id="4100" name="Rectangle 65">
            <a:extLst>
              <a:ext uri="{FF2B5EF4-FFF2-40B4-BE49-F238E27FC236}">
                <a16:creationId xmlns:a16="http://schemas.microsoft.com/office/drawing/2014/main" id="{F235EC4C-5A0A-574C-B41B-1C28272C8126}"/>
              </a:ext>
            </a:extLst>
          </p:cNvPr>
          <p:cNvSpPr>
            <a:spLocks noChangeArrowheads="1"/>
          </p:cNvSpPr>
          <p:nvPr/>
        </p:nvSpPr>
        <p:spPr bwMode="auto">
          <a:xfrm>
            <a:off x="5156200" y="5914365"/>
            <a:ext cx="2438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600"/>
              </a:spcBef>
              <a:buFontTx/>
              <a:buNone/>
            </a:pPr>
            <a:r>
              <a:rPr lang="en-US" altLang="en-US" sz="1800" baseline="0" dirty="0">
                <a:solidFill>
                  <a:schemeClr val="bg1"/>
                </a:solidFill>
                <a:latin typeface="Arial" panose="020B0604020202020204" pitchFamily="34" charset="0"/>
              </a:rPr>
              <a:t>May, 2022</a:t>
            </a:r>
          </a:p>
        </p:txBody>
      </p:sp>
      <p:sp>
        <p:nvSpPr>
          <p:cNvPr id="4101" name="Text Box 208">
            <a:extLst>
              <a:ext uri="{FF2B5EF4-FFF2-40B4-BE49-F238E27FC236}">
                <a16:creationId xmlns:a16="http://schemas.microsoft.com/office/drawing/2014/main" id="{DD9D46E2-6C2F-0849-A90C-BE518106EACF}"/>
              </a:ext>
            </a:extLst>
          </p:cNvPr>
          <p:cNvSpPr txBox="1">
            <a:spLocks noChangeArrowheads="1"/>
          </p:cNvSpPr>
          <p:nvPr/>
        </p:nvSpPr>
        <p:spPr bwMode="auto">
          <a:xfrm>
            <a:off x="3239899" y="66010"/>
            <a:ext cx="5856394" cy="448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ts val="400"/>
              </a:spcBef>
              <a:spcAft>
                <a:spcPts val="300"/>
              </a:spcAft>
              <a:buFontTx/>
              <a:buNone/>
            </a:pPr>
            <a:r>
              <a:rPr lang="en-US" altLang="en-US" sz="5400" i="1" baseline="0" dirty="0">
                <a:solidFill>
                  <a:srgbClr val="71CBF0"/>
                </a:solidFill>
                <a:latin typeface="Helvetica" pitchFamily="2" charset="0"/>
              </a:rPr>
              <a:t>An O’Neill </a:t>
            </a:r>
            <a:br>
              <a:rPr lang="en-US" altLang="en-US" sz="5400" i="1" baseline="0" dirty="0">
                <a:solidFill>
                  <a:srgbClr val="71CBF0"/>
                </a:solidFill>
                <a:latin typeface="Helvetica" pitchFamily="2" charset="0"/>
              </a:rPr>
            </a:br>
            <a:r>
              <a:rPr lang="en-US" altLang="en-US" sz="5400" i="1" baseline="0" dirty="0">
                <a:solidFill>
                  <a:srgbClr val="71CBF0"/>
                </a:solidFill>
                <a:latin typeface="Helvetica" pitchFamily="2" charset="0"/>
              </a:rPr>
              <a:t>Lunar Colony</a:t>
            </a:r>
          </a:p>
          <a:p>
            <a:pPr algn="ctr">
              <a:spcBef>
                <a:spcPts val="400"/>
              </a:spcBef>
              <a:spcAft>
                <a:spcPts val="300"/>
              </a:spcAft>
              <a:buFontTx/>
              <a:buNone/>
            </a:pPr>
            <a:endParaRPr lang="en-US" altLang="en-US" sz="1200" i="1" baseline="0" dirty="0">
              <a:solidFill>
                <a:srgbClr val="71CBF0"/>
              </a:solidFill>
              <a:latin typeface="Helvetica" pitchFamily="2" charset="0"/>
            </a:endParaRPr>
          </a:p>
          <a:p>
            <a:pPr algn="ctr">
              <a:spcBef>
                <a:spcPts val="400"/>
              </a:spcBef>
              <a:spcAft>
                <a:spcPts val="300"/>
              </a:spcAft>
              <a:buFontTx/>
              <a:buNone/>
            </a:pPr>
            <a:r>
              <a:rPr lang="en-US" altLang="en-US" sz="4000" i="1" baseline="0" dirty="0">
                <a:solidFill>
                  <a:schemeClr val="bg1"/>
                </a:solidFill>
                <a:latin typeface="Helvetica" pitchFamily="2" charset="0"/>
              </a:rPr>
              <a:t>Living on the Moon </a:t>
            </a:r>
            <a:br>
              <a:rPr lang="en-US" altLang="en-US" sz="4000" i="1" baseline="0" dirty="0">
                <a:solidFill>
                  <a:schemeClr val="bg1"/>
                </a:solidFill>
                <a:latin typeface="Helvetica" pitchFamily="2" charset="0"/>
              </a:rPr>
            </a:br>
            <a:r>
              <a:rPr lang="en-US" altLang="en-US" sz="4000" i="1" baseline="0" dirty="0">
                <a:solidFill>
                  <a:schemeClr val="bg1"/>
                </a:solidFill>
                <a:latin typeface="Helvetica" pitchFamily="2" charset="0"/>
              </a:rPr>
              <a:t>in the next decade</a:t>
            </a:r>
            <a:endParaRPr lang="en-US" altLang="en-US" sz="4000" baseline="0" dirty="0">
              <a:solidFill>
                <a:schemeClr val="bg1"/>
              </a:solidFill>
              <a:latin typeface="Helvetica" pitchFamily="2" charset="0"/>
            </a:endParaRPr>
          </a:p>
          <a:p>
            <a:pPr algn="ctr">
              <a:spcBef>
                <a:spcPts val="400"/>
              </a:spcBef>
              <a:spcAft>
                <a:spcPts val="300"/>
              </a:spcAft>
              <a:buFontTx/>
              <a:buNone/>
            </a:pPr>
            <a:endParaRPr lang="en-US" altLang="en-US" sz="6000" baseline="0" dirty="0">
              <a:solidFill>
                <a:schemeClr val="bg1"/>
              </a:solidFill>
              <a:latin typeface="Helvetica" pitchFamily="2" charset="0"/>
            </a:endParaRPr>
          </a:p>
        </p:txBody>
      </p:sp>
      <p:sp>
        <p:nvSpPr>
          <p:cNvPr id="4102" name="Rectangle 3">
            <a:extLst>
              <a:ext uri="{FF2B5EF4-FFF2-40B4-BE49-F238E27FC236}">
                <a16:creationId xmlns:a16="http://schemas.microsoft.com/office/drawing/2014/main" id="{58B7841E-47B0-A844-A877-273CD40C418A}"/>
              </a:ext>
            </a:extLst>
          </p:cNvPr>
          <p:cNvSpPr>
            <a:spLocks noChangeArrowheads="1"/>
          </p:cNvSpPr>
          <p:nvPr/>
        </p:nvSpPr>
        <p:spPr bwMode="auto">
          <a:xfrm>
            <a:off x="309563" y="5209577"/>
            <a:ext cx="26438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Clr>
                <a:srgbClr val="000000"/>
              </a:buClr>
              <a:buFontTx/>
              <a:buNone/>
            </a:pPr>
            <a:r>
              <a:rPr lang="en-US" altLang="en-US" sz="2400" dirty="0">
                <a:solidFill>
                  <a:schemeClr val="bg1"/>
                </a:solidFill>
                <a:latin typeface="Arial" panose="020B0604020202020204" pitchFamily="34" charset="0"/>
              </a:rPr>
              <a:t>Microcosm</a:t>
            </a:r>
          </a:p>
          <a:p>
            <a:pPr algn="ctr">
              <a:spcBef>
                <a:spcPct val="0"/>
              </a:spcBef>
              <a:buClr>
                <a:srgbClr val="000000"/>
              </a:buClr>
              <a:buFontTx/>
              <a:buNone/>
            </a:pPr>
            <a:r>
              <a:rPr lang="en-US" altLang="en-US" sz="2400" dirty="0">
                <a:solidFill>
                  <a:schemeClr val="bg1"/>
                </a:solidFill>
                <a:latin typeface="Arial" panose="020B0604020202020204" pitchFamily="34" charset="0"/>
              </a:rPr>
              <a:t>3111 Lomita Blvd.</a:t>
            </a:r>
          </a:p>
          <a:p>
            <a:pPr algn="ctr">
              <a:spcBef>
                <a:spcPct val="0"/>
              </a:spcBef>
              <a:buClr>
                <a:srgbClr val="000000"/>
              </a:buClr>
              <a:buFontTx/>
              <a:buNone/>
            </a:pPr>
            <a:r>
              <a:rPr lang="en-US" altLang="en-US" sz="2400" dirty="0">
                <a:solidFill>
                  <a:schemeClr val="bg1"/>
                </a:solidFill>
                <a:latin typeface="Arial" panose="020B0604020202020204" pitchFamily="34" charset="0"/>
              </a:rPr>
              <a:t>Torrance, CA 90505</a:t>
            </a:r>
          </a:p>
          <a:p>
            <a:pPr algn="ctr">
              <a:spcBef>
                <a:spcPct val="0"/>
              </a:spcBef>
              <a:buClr>
                <a:srgbClr val="000000"/>
              </a:buClr>
              <a:buFontTx/>
              <a:buNone/>
            </a:pPr>
            <a:r>
              <a:rPr lang="en-US" altLang="en-US" sz="2400" dirty="0">
                <a:solidFill>
                  <a:schemeClr val="bg1"/>
                </a:solidFill>
                <a:latin typeface="Arial" panose="020B0604020202020204" pitchFamily="34" charset="0"/>
              </a:rPr>
              <a:t>(310) 539-2306</a:t>
            </a:r>
          </a:p>
          <a:p>
            <a:pPr algn="ctr">
              <a:spcBef>
                <a:spcPct val="0"/>
              </a:spcBef>
              <a:buClr>
                <a:srgbClr val="000000"/>
              </a:buClr>
              <a:buFontTx/>
              <a:buNone/>
            </a:pPr>
            <a:r>
              <a:rPr lang="en-US" altLang="en-US" sz="2400" dirty="0" err="1">
                <a:solidFill>
                  <a:schemeClr val="bg1"/>
                </a:solidFill>
                <a:latin typeface="Arial" panose="020B0604020202020204" pitchFamily="34" charset="0"/>
              </a:rPr>
              <a:t>jwertz@smad.com</a:t>
            </a:r>
            <a:endParaRPr lang="en-US" altLang="en-US" sz="2400">
              <a:solidFill>
                <a:schemeClr val="bg1"/>
              </a:solidFill>
              <a:latin typeface="Arial" panose="020B0604020202020204" pitchFamily="34" charset="0"/>
            </a:endParaRPr>
          </a:p>
        </p:txBody>
      </p:sp>
      <p:sp>
        <p:nvSpPr>
          <p:cNvPr id="4103" name="Rectangle 65">
            <a:extLst>
              <a:ext uri="{FF2B5EF4-FFF2-40B4-BE49-F238E27FC236}">
                <a16:creationId xmlns:a16="http://schemas.microsoft.com/office/drawing/2014/main" id="{5EA89F9A-00F0-2440-8444-74A911F95E51}"/>
              </a:ext>
            </a:extLst>
          </p:cNvPr>
          <p:cNvSpPr>
            <a:spLocks noChangeArrowheads="1"/>
          </p:cNvSpPr>
          <p:nvPr/>
        </p:nvSpPr>
        <p:spPr bwMode="auto">
          <a:xfrm>
            <a:off x="6551613" y="6283325"/>
            <a:ext cx="24384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r">
              <a:spcBef>
                <a:spcPts val="600"/>
              </a:spcBef>
              <a:buFontTx/>
              <a:buNone/>
            </a:pPr>
            <a:r>
              <a:rPr lang="en-US" altLang="en-US" sz="1600" baseline="0">
                <a:solidFill>
                  <a:schemeClr val="bg1"/>
                </a:solidFill>
                <a:latin typeface="Arial" panose="020B0604020202020204" pitchFamily="34" charset="0"/>
              </a:rPr>
              <a:t>Mic22-1155</a:t>
            </a:r>
            <a:endParaRPr lang="en-US" altLang="en-US" sz="1600" baseline="0" dirty="0">
              <a:solidFill>
                <a:schemeClr val="bg1"/>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Start by Generating </a:t>
            </a:r>
            <a:r>
              <a:rPr lang="en-US" altLang="en-US" sz="1800" i="1" dirty="0"/>
              <a:t>External Income =</a:t>
            </a:r>
            <a:br>
              <a:rPr lang="en-US" altLang="en-US" sz="1800" dirty="0"/>
            </a:br>
            <a:r>
              <a:rPr lang="en-US" altLang="en-US" sz="1800" dirty="0"/>
              <a:t>Income </a:t>
            </a:r>
            <a:r>
              <a:rPr lang="en-US" altLang="en-US" sz="1800" u="sng" dirty="0"/>
              <a:t>not</a:t>
            </a:r>
            <a:r>
              <a:rPr lang="en-US" altLang="en-US" sz="1800" dirty="0"/>
              <a:t> Associated with Living on the Moon</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278445" y="952319"/>
            <a:ext cx="8587109" cy="4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pPr>
            <a:r>
              <a:rPr lang="en-US" altLang="en-US" sz="1600" baseline="0" dirty="0">
                <a:latin typeface="Arial" panose="020B0604020202020204" pitchFamily="34" charset="0"/>
                <a:cs typeface="Arial" panose="020B0604020202020204" pitchFamily="34" charset="0"/>
              </a:rPr>
              <a:t>Once colonies are built, initial external income is estimated to be in the range of $10B to $35B per year, rising quickly to $100B to $800B</a:t>
            </a:r>
          </a:p>
          <a:p>
            <a:pPr>
              <a:lnSpc>
                <a:spcPct val="90000"/>
              </a:lnSpc>
              <a:spcBef>
                <a:spcPts val="1200"/>
              </a:spcBef>
              <a:buClr>
                <a:schemeClr val="tx1"/>
              </a:buClr>
            </a:pPr>
            <a:r>
              <a:rPr lang="en-US" altLang="en-US" sz="1600" baseline="0" dirty="0">
                <a:latin typeface="Arial" panose="020B0604020202020204" pitchFamily="34" charset="0"/>
                <a:cs typeface="Arial" panose="020B0604020202020204" pitchFamily="34" charset="0"/>
              </a:rPr>
              <a:t>However, colonies will generate income even before the first colony is built, depending on the Phase of Development:</a:t>
            </a:r>
          </a:p>
          <a:p>
            <a:pPr marL="400050" lvl="1" indent="0">
              <a:lnSpc>
                <a:spcPct val="90000"/>
              </a:lnSpc>
              <a:spcBef>
                <a:spcPts val="1000"/>
              </a:spcBef>
              <a:buClr>
                <a:schemeClr val="tx1"/>
              </a:buClr>
              <a:buNone/>
            </a:pPr>
            <a:r>
              <a:rPr lang="en-US" altLang="en-US" sz="1600" baseline="0" dirty="0">
                <a:solidFill>
                  <a:srgbClr val="FF0000"/>
                </a:solidFill>
                <a:latin typeface="Arial" panose="020B0604020202020204" pitchFamily="34" charset="0"/>
                <a:cs typeface="Arial" panose="020B0604020202020204" pitchFamily="34" charset="0"/>
              </a:rPr>
              <a:t>Phase 0</a:t>
            </a:r>
            <a:r>
              <a:rPr lang="en-US" altLang="en-US" sz="1600" baseline="0" dirty="0">
                <a:latin typeface="Arial" panose="020B0604020202020204" pitchFamily="34" charset="0"/>
                <a:cs typeface="Arial" panose="020B0604020202020204" pitchFamily="34" charset="0"/>
              </a:rPr>
              <a:t>:  Planning only; no work being done </a:t>
            </a:r>
            <a:r>
              <a:rPr lang="en-US" altLang="en-US" sz="1600" u="sng" baseline="0" dirty="0">
                <a:latin typeface="Arial" panose="020B0604020202020204" pitchFamily="34" charset="0"/>
                <a:cs typeface="Arial" panose="020B0604020202020204" pitchFamily="34" charset="0"/>
              </a:rPr>
              <a:t>on the Moon</a:t>
            </a:r>
            <a:r>
              <a:rPr lang="en-US" altLang="en-US" sz="1600" baseline="0" dirty="0">
                <a:solidFill>
                  <a:srgbClr val="FF0000"/>
                </a:solidFill>
                <a:latin typeface="Arial" panose="020B0604020202020204" pitchFamily="34" charset="0"/>
                <a:cs typeface="Arial" panose="020B0604020202020204" pitchFamily="34" charset="0"/>
              </a:rPr>
              <a:t>; some income available</a:t>
            </a:r>
          </a:p>
          <a:p>
            <a:pPr marL="400050" lvl="1" indent="0">
              <a:lnSpc>
                <a:spcPct val="90000"/>
              </a:lnSpc>
              <a:spcBef>
                <a:spcPts val="1000"/>
              </a:spcBef>
              <a:buClr>
                <a:schemeClr val="tx1"/>
              </a:buClr>
              <a:buNone/>
            </a:pPr>
            <a:r>
              <a:rPr lang="en-US" altLang="en-US" sz="1600" baseline="0" dirty="0">
                <a:solidFill>
                  <a:srgbClr val="FF0000"/>
                </a:solidFill>
                <a:cs typeface="Arial" panose="020B0604020202020204" pitchFamily="34" charset="0"/>
              </a:rPr>
              <a:t>Phase 1</a:t>
            </a:r>
            <a:r>
              <a:rPr lang="en-US" altLang="en-US" sz="1600" baseline="0" dirty="0">
                <a:cs typeface="Arial" panose="020B0604020202020204" pitchFamily="34" charset="0"/>
              </a:rPr>
              <a:t>:  Lunar start-up; setting up small initial colony to begin work on the Moon</a:t>
            </a:r>
          </a:p>
          <a:p>
            <a:pPr marL="800100" lvl="2" indent="0">
              <a:lnSpc>
                <a:spcPct val="90000"/>
              </a:lnSpc>
              <a:spcBef>
                <a:spcPts val="1000"/>
              </a:spcBef>
              <a:buClr>
                <a:schemeClr val="tx1"/>
              </a:buClr>
              <a:buNone/>
            </a:pPr>
            <a:r>
              <a:rPr lang="en-US" altLang="en-US" sz="1600" baseline="0" dirty="0">
                <a:latin typeface="Arial" panose="020B0604020202020204" pitchFamily="34" charset="0"/>
                <a:cs typeface="Arial" panose="020B0604020202020204" pitchFamily="34" charset="0"/>
              </a:rPr>
              <a:t>–  </a:t>
            </a:r>
            <a:r>
              <a:rPr lang="en-US" altLang="en-US" sz="1600" baseline="0" dirty="0">
                <a:cs typeface="Arial" panose="020B0604020202020204" pitchFamily="34" charset="0"/>
              </a:rPr>
              <a:t>2 colonies (for safety), likely adjacent to water source near the pole</a:t>
            </a:r>
          </a:p>
          <a:p>
            <a:pPr marL="800100" lvl="2" indent="0">
              <a:lnSpc>
                <a:spcPct val="90000"/>
              </a:lnSpc>
              <a:spcBef>
                <a:spcPts val="1000"/>
              </a:spcBef>
              <a:buClr>
                <a:schemeClr val="tx1"/>
              </a:buClr>
              <a:buNone/>
            </a:pPr>
            <a:r>
              <a:rPr lang="en-US" altLang="en-US" sz="1600" baseline="0" dirty="0">
                <a:latin typeface="Arial" panose="020B0604020202020204" pitchFamily="34" charset="0"/>
                <a:cs typeface="Arial" panose="020B0604020202020204" pitchFamily="34" charset="0"/>
              </a:rPr>
              <a:t>–	  1 colony for living, 1 “garage” for working, building, and repair</a:t>
            </a:r>
          </a:p>
          <a:p>
            <a:pPr marL="800100" lvl="2" indent="0">
              <a:lnSpc>
                <a:spcPct val="90000"/>
              </a:lnSpc>
              <a:spcBef>
                <a:spcPts val="1000"/>
              </a:spcBef>
              <a:buClr>
                <a:schemeClr val="tx1"/>
              </a:buClr>
              <a:buNone/>
            </a:pPr>
            <a:r>
              <a:rPr lang="en-US" altLang="en-US" sz="1600" baseline="0" dirty="0">
                <a:latin typeface="Arial" panose="020B0604020202020204" pitchFamily="34" charset="0"/>
                <a:cs typeface="Arial" panose="020B0604020202020204" pitchFamily="34" charset="0"/>
              </a:rPr>
              <a:t>–  Beg</a:t>
            </a:r>
            <a:r>
              <a:rPr lang="en-US" altLang="en-US" sz="1600" baseline="0" dirty="0">
                <a:cs typeface="Arial" panose="020B0604020202020204" pitchFamily="34" charset="0"/>
              </a:rPr>
              <a:t>inning low level of commercial activity – tourists, </a:t>
            </a:r>
            <a:r>
              <a:rPr lang="en-US" altLang="en-US" sz="1600" baseline="30000" dirty="0">
                <a:cs typeface="Arial" panose="020B0604020202020204" pitchFamily="34" charset="0"/>
              </a:rPr>
              <a:t>3</a:t>
            </a:r>
            <a:r>
              <a:rPr lang="en-US" altLang="en-US" sz="1600" baseline="0" dirty="0">
                <a:cs typeface="Arial" panose="020B0604020202020204" pitchFamily="34" charset="0"/>
              </a:rPr>
              <a:t>He, O</a:t>
            </a:r>
            <a:r>
              <a:rPr lang="en-US" altLang="en-US" sz="1600" dirty="0">
                <a:cs typeface="Arial" panose="020B0604020202020204" pitchFamily="34" charset="0"/>
              </a:rPr>
              <a:t>2</a:t>
            </a:r>
            <a:r>
              <a:rPr lang="en-US" altLang="en-US" sz="1600" baseline="0" dirty="0">
                <a:cs typeface="Arial" panose="020B0604020202020204" pitchFamily="34" charset="0"/>
              </a:rPr>
              <a:t> for travel, building more colonies, some student research</a:t>
            </a:r>
            <a:endParaRPr lang="en-US" altLang="en-US" sz="1600" baseline="0" dirty="0">
              <a:latin typeface="Arial" panose="020B0604020202020204" pitchFamily="34" charset="0"/>
              <a:cs typeface="Arial" panose="020B0604020202020204" pitchFamily="34" charset="0"/>
            </a:endParaRPr>
          </a:p>
          <a:p>
            <a:pPr marL="400050" lvl="1" indent="0">
              <a:lnSpc>
                <a:spcPct val="90000"/>
              </a:lnSpc>
              <a:spcBef>
                <a:spcPts val="1000"/>
              </a:spcBef>
              <a:buClr>
                <a:schemeClr val="tx1"/>
              </a:buClr>
              <a:buNone/>
            </a:pPr>
            <a:r>
              <a:rPr lang="en-US" altLang="en-US" sz="1600" baseline="0" dirty="0">
                <a:solidFill>
                  <a:srgbClr val="FF0000"/>
                </a:solidFill>
                <a:cs typeface="Arial" panose="020B0604020202020204" pitchFamily="34" charset="0"/>
              </a:rPr>
              <a:t>Phase 2</a:t>
            </a:r>
            <a:r>
              <a:rPr lang="en-US" altLang="en-US" sz="1600" baseline="0" dirty="0">
                <a:cs typeface="Arial" panose="020B0604020202020204" pitchFamily="34" charset="0"/>
              </a:rPr>
              <a:t>:  Initial development small colonies in multiple locations</a:t>
            </a:r>
          </a:p>
          <a:p>
            <a:pPr marL="800100" lvl="2" indent="0">
              <a:lnSpc>
                <a:spcPct val="90000"/>
              </a:lnSpc>
              <a:spcBef>
                <a:spcPts val="1000"/>
              </a:spcBef>
              <a:buClr>
                <a:schemeClr val="tx1"/>
              </a:buClr>
              <a:buNone/>
            </a:pPr>
            <a:r>
              <a:rPr lang="en-US" altLang="en-US" sz="1600" baseline="0" dirty="0">
                <a:latin typeface="Arial" panose="020B0604020202020204" pitchFamily="34" charset="0"/>
                <a:cs typeface="Arial" panose="020B0604020202020204" pitchFamily="34" charset="0"/>
              </a:rPr>
              <a:t>–  Tycho colony for lunar burial</a:t>
            </a:r>
          </a:p>
          <a:p>
            <a:pPr marL="800100" lvl="2" indent="0">
              <a:lnSpc>
                <a:spcPct val="90000"/>
              </a:lnSpc>
              <a:spcBef>
                <a:spcPts val="1000"/>
              </a:spcBef>
              <a:buClr>
                <a:schemeClr val="tx1"/>
              </a:buClr>
              <a:buNone/>
            </a:pPr>
            <a:r>
              <a:rPr lang="en-US" altLang="en-US" sz="1600" baseline="0" dirty="0">
                <a:cs typeface="Arial" panose="020B0604020202020204" pitchFamily="34" charset="0"/>
              </a:rPr>
              <a:t>–  Start of substantial services for Earth (</a:t>
            </a:r>
            <a:r>
              <a:rPr lang="en-US" altLang="en-US" sz="1600" baseline="30000" dirty="0">
                <a:cs typeface="Arial" panose="020B0604020202020204" pitchFamily="34" charset="0"/>
              </a:rPr>
              <a:t>3</a:t>
            </a:r>
            <a:r>
              <a:rPr lang="en-US" altLang="en-US" sz="1600" baseline="0" dirty="0">
                <a:cs typeface="Arial" panose="020B0604020202020204" pitchFamily="34" charset="0"/>
              </a:rPr>
              <a:t>He, mining, diplomats, science, tourism); building the large colonies at Copernicus and elsewhere</a:t>
            </a:r>
          </a:p>
          <a:p>
            <a:pPr marL="400050" lvl="1" indent="0">
              <a:lnSpc>
                <a:spcPct val="90000"/>
              </a:lnSpc>
              <a:spcBef>
                <a:spcPts val="1000"/>
              </a:spcBef>
              <a:buClr>
                <a:schemeClr val="tx1"/>
              </a:buClr>
              <a:buNone/>
            </a:pPr>
            <a:r>
              <a:rPr lang="en-US" altLang="en-US" sz="1600" baseline="0" dirty="0">
                <a:solidFill>
                  <a:srgbClr val="FF0000"/>
                </a:solidFill>
                <a:latin typeface="Arial" panose="020B0604020202020204" pitchFamily="34" charset="0"/>
                <a:cs typeface="Arial" panose="020B0604020202020204" pitchFamily="34" charset="0"/>
              </a:rPr>
              <a:t>Phase 3</a:t>
            </a:r>
            <a:r>
              <a:rPr lang="en-US" altLang="en-US" sz="1600" baseline="0" dirty="0">
                <a:latin typeface="Arial" panose="020B0604020202020204" pitchFamily="34" charset="0"/>
                <a:cs typeface="Arial" panose="020B0604020202020204" pitchFamily="34" charset="0"/>
              </a:rPr>
              <a:t>:  Large colonies up and ru</a:t>
            </a:r>
            <a:r>
              <a:rPr lang="en-US" altLang="en-US" sz="1600" baseline="0" dirty="0">
                <a:cs typeface="Arial" panose="020B0604020202020204" pitchFamily="34" charset="0"/>
              </a:rPr>
              <a:t>nning, 2 or 3 on the rim of Copernicus</a:t>
            </a:r>
            <a:endParaRPr lang="en-US" altLang="en-US" sz="1600" baseline="0" dirty="0">
              <a:latin typeface="Arial" panose="020B0604020202020204" pitchFamily="34" charset="0"/>
              <a:cs typeface="Arial" panose="020B0604020202020204" pitchFamily="34" charset="0"/>
            </a:endParaRPr>
          </a:p>
          <a:p>
            <a:pPr marL="800100" lvl="2"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Rectangle 1">
            <a:extLst>
              <a:ext uri="{FF2B5EF4-FFF2-40B4-BE49-F238E27FC236}">
                <a16:creationId xmlns:a16="http://schemas.microsoft.com/office/drawing/2014/main" id="{26A4F55B-C24A-5340-B7A8-9522076AC59B}"/>
              </a:ext>
            </a:extLst>
          </p:cNvPr>
          <p:cNvSpPr>
            <a:spLocks noChangeArrowheads="1"/>
          </p:cNvSpPr>
          <p:nvPr/>
        </p:nvSpPr>
        <p:spPr bwMode="auto">
          <a:xfrm>
            <a:off x="685799" y="2047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1">
            <a:extLst>
              <a:ext uri="{FF2B5EF4-FFF2-40B4-BE49-F238E27FC236}">
                <a16:creationId xmlns:a16="http://schemas.microsoft.com/office/drawing/2014/main" id="{190F9E0E-AEA0-3642-B36D-670A92B736E1}"/>
              </a:ext>
            </a:extLst>
          </p:cNvPr>
          <p:cNvSpPr txBox="1">
            <a:spLocks noChangeArrowheads="1"/>
          </p:cNvSpPr>
          <p:nvPr/>
        </p:nvSpPr>
        <p:spPr bwMode="auto">
          <a:xfrm>
            <a:off x="295635" y="5749292"/>
            <a:ext cx="8587109" cy="584775"/>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solidFill>
                  <a:srgbClr val="000000"/>
                </a:solidFill>
                <a:latin typeface="+mj-lt"/>
              </a:rPr>
              <a:t>We don’t want to ignore science or exploration, but the first activity on the Moon is to start businesses that serve a few folks on the Moon and millions watching from Earth.</a:t>
            </a:r>
          </a:p>
        </p:txBody>
      </p:sp>
    </p:spTree>
    <p:extLst>
      <p:ext uri="{BB962C8B-B14F-4D97-AF65-F5344CB8AC3E}">
        <p14:creationId xmlns:p14="http://schemas.microsoft.com/office/powerpoint/2010/main" val="342963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Initial Annual External Income – Phases 0-2</a:t>
            </a:r>
            <a:br>
              <a:rPr lang="en-US" altLang="en-US" sz="1800" dirty="0"/>
            </a:br>
            <a:r>
              <a:rPr lang="en-US" altLang="en-US" sz="1800" dirty="0"/>
              <a:t>(Income </a:t>
            </a:r>
            <a:r>
              <a:rPr lang="en-US" altLang="en-US" sz="1800" u="sng" dirty="0"/>
              <a:t>not</a:t>
            </a:r>
            <a:r>
              <a:rPr lang="en-US" altLang="en-US" sz="1800" dirty="0"/>
              <a:t> Associated with Living on the Moon)</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283621" y="1097113"/>
            <a:ext cx="8587109" cy="666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pPr>
            <a:r>
              <a:rPr lang="en-US" altLang="en-US" sz="1600" baseline="0" dirty="0">
                <a:latin typeface="Arial" panose="020B0604020202020204" pitchFamily="34" charset="0"/>
                <a:cs typeface="Arial" panose="020B0604020202020204" pitchFamily="34" charset="0"/>
              </a:rPr>
              <a:t>Some external income will be created even before the first colony is built</a:t>
            </a:r>
          </a:p>
          <a:p>
            <a:pPr lvl="1">
              <a:lnSpc>
                <a:spcPct val="90000"/>
              </a:lnSpc>
              <a:spcBef>
                <a:spcPts val="1200"/>
              </a:spcBef>
              <a:buClr>
                <a:schemeClr val="tx1"/>
              </a:buClr>
            </a:pPr>
            <a:r>
              <a:rPr lang="en-US" altLang="en-US" sz="1600" baseline="0" dirty="0">
                <a:latin typeface="Arial" panose="020B0604020202020204" pitchFamily="34" charset="0"/>
                <a:cs typeface="Arial" panose="020B0604020202020204" pitchFamily="34" charset="0"/>
              </a:rPr>
              <a:t>Initial external income is estimated to be in the range of $10B to $35B per year</a:t>
            </a:r>
          </a:p>
          <a:p>
            <a:pPr marL="400050" lvl="1"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D9E697B-BB47-A146-AE41-F4677B4225B1}"/>
              </a:ext>
            </a:extLst>
          </p:cNvPr>
          <p:cNvGraphicFramePr>
            <a:graphicFrameLocks noGrp="1"/>
          </p:cNvGraphicFramePr>
          <p:nvPr/>
        </p:nvGraphicFramePr>
        <p:xfrm>
          <a:off x="497479" y="1944264"/>
          <a:ext cx="8027756" cy="3443986"/>
        </p:xfrm>
        <a:graphic>
          <a:graphicData uri="http://schemas.openxmlformats.org/drawingml/2006/table">
            <a:tbl>
              <a:tblPr firstRow="1" firstCol="1" bandRow="1">
                <a:tableStyleId>{5C22544A-7EE6-4342-B048-85BDC9FD1C3A}</a:tableStyleId>
              </a:tblPr>
              <a:tblGrid>
                <a:gridCol w="2084342">
                  <a:extLst>
                    <a:ext uri="{9D8B030D-6E8A-4147-A177-3AD203B41FA5}">
                      <a16:colId xmlns:a16="http://schemas.microsoft.com/office/drawing/2014/main" val="206001096"/>
                    </a:ext>
                  </a:extLst>
                </a:gridCol>
                <a:gridCol w="1916743">
                  <a:extLst>
                    <a:ext uri="{9D8B030D-6E8A-4147-A177-3AD203B41FA5}">
                      <a16:colId xmlns:a16="http://schemas.microsoft.com/office/drawing/2014/main" val="3135637542"/>
                    </a:ext>
                  </a:extLst>
                </a:gridCol>
                <a:gridCol w="2176213">
                  <a:extLst>
                    <a:ext uri="{9D8B030D-6E8A-4147-A177-3AD203B41FA5}">
                      <a16:colId xmlns:a16="http://schemas.microsoft.com/office/drawing/2014/main" val="3751830824"/>
                    </a:ext>
                  </a:extLst>
                </a:gridCol>
                <a:gridCol w="767270">
                  <a:extLst>
                    <a:ext uri="{9D8B030D-6E8A-4147-A177-3AD203B41FA5}">
                      <a16:colId xmlns:a16="http://schemas.microsoft.com/office/drawing/2014/main" val="368193078"/>
                    </a:ext>
                  </a:extLst>
                </a:gridCol>
                <a:gridCol w="1083188">
                  <a:extLst>
                    <a:ext uri="{9D8B030D-6E8A-4147-A177-3AD203B41FA5}">
                      <a16:colId xmlns:a16="http://schemas.microsoft.com/office/drawing/2014/main" val="926757439"/>
                    </a:ext>
                  </a:extLst>
                </a:gridCol>
              </a:tblGrid>
              <a:tr h="176464">
                <a:tc>
                  <a:txBody>
                    <a:bodyPr/>
                    <a:lstStyle/>
                    <a:p>
                      <a:pPr marL="0" marR="80645">
                        <a:lnSpc>
                          <a:spcPct val="150000"/>
                        </a:lnSpc>
                        <a:spcBef>
                          <a:spcPts val="500"/>
                        </a:spcBef>
                        <a:spcAft>
                          <a:spcPts val="500"/>
                        </a:spcAft>
                      </a:pPr>
                      <a:r>
                        <a:rPr lang="en-US" sz="1200" u="sng" dirty="0">
                          <a:effectLst/>
                        </a:rPr>
                        <a:t>Source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00B050"/>
                    </a:solidFill>
                  </a:tcPr>
                </a:tc>
                <a:tc>
                  <a:txBody>
                    <a:bodyPr/>
                    <a:lstStyle/>
                    <a:p>
                      <a:pPr marL="0" marR="0">
                        <a:lnSpc>
                          <a:spcPct val="150000"/>
                        </a:lnSpc>
                        <a:spcBef>
                          <a:spcPts val="500"/>
                        </a:spcBef>
                        <a:spcAft>
                          <a:spcPts val="500"/>
                        </a:spcAft>
                      </a:pPr>
                      <a:r>
                        <a:rPr lang="en-US" sz="1200" u="sng" dirty="0">
                          <a:effectLst/>
                        </a:rPr>
                        <a:t>How sold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00B050"/>
                    </a:solidFill>
                  </a:tcPr>
                </a:tc>
                <a:tc>
                  <a:txBody>
                    <a:bodyPr/>
                    <a:lstStyle/>
                    <a:p>
                      <a:pPr marL="0" marR="0">
                        <a:lnSpc>
                          <a:spcPct val="150000"/>
                        </a:lnSpc>
                        <a:spcBef>
                          <a:spcPts val="500"/>
                        </a:spcBef>
                        <a:spcAft>
                          <a:spcPts val="500"/>
                        </a:spcAft>
                      </a:pPr>
                      <a:r>
                        <a:rPr lang="en-US" sz="1200" u="sng" dirty="0">
                          <a:effectLst/>
                        </a:rPr>
                        <a:t>Basis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00B050"/>
                    </a:solidFill>
                  </a:tcPr>
                </a:tc>
                <a:tc>
                  <a:txBody>
                    <a:bodyPr/>
                    <a:lstStyle/>
                    <a:p>
                      <a:pPr marL="0" marR="0">
                        <a:lnSpc>
                          <a:spcPct val="150000"/>
                        </a:lnSpc>
                        <a:spcBef>
                          <a:spcPts val="500"/>
                        </a:spcBef>
                        <a:spcAft>
                          <a:spcPts val="500"/>
                        </a:spcAft>
                      </a:pPr>
                      <a:r>
                        <a:rPr lang="en-US" sz="1200" u="sng" dirty="0">
                          <a:effectLst/>
                        </a:rPr>
                        <a:t>Pre-Sale*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00B050"/>
                    </a:solidFill>
                  </a:tcPr>
                </a:tc>
                <a:tc>
                  <a:txBody>
                    <a:bodyPr/>
                    <a:lstStyle/>
                    <a:p>
                      <a:pPr marL="0" marR="0">
                        <a:lnSpc>
                          <a:spcPct val="150000"/>
                        </a:lnSpc>
                        <a:spcBef>
                          <a:spcPts val="500"/>
                        </a:spcBef>
                        <a:spcAft>
                          <a:spcPts val="500"/>
                        </a:spcAft>
                      </a:pPr>
                      <a:r>
                        <a:rPr lang="en-US" sz="1200" u="sng" dirty="0">
                          <a:effectLst/>
                        </a:rPr>
                        <a:t>Amount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00B050"/>
                    </a:solidFill>
                  </a:tcPr>
                </a:tc>
                <a:extLst>
                  <a:ext uri="{0D108BD9-81ED-4DB2-BD59-A6C34878D82A}">
                    <a16:rowId xmlns:a16="http://schemas.microsoft.com/office/drawing/2014/main" val="1377073465"/>
                  </a:ext>
                </a:extLst>
              </a:tr>
              <a:tr h="176464">
                <a:tc>
                  <a:txBody>
                    <a:bodyPr/>
                    <a:lstStyle/>
                    <a:p>
                      <a:pPr marL="0" marR="80645">
                        <a:lnSpc>
                          <a:spcPct val="150000"/>
                        </a:lnSpc>
                        <a:spcBef>
                          <a:spcPts val="500"/>
                        </a:spcBef>
                        <a:spcAft>
                          <a:spcPts val="500"/>
                        </a:spcAft>
                      </a:pPr>
                      <a:r>
                        <a:rPr lang="en-US" sz="1200">
                          <a:effectLst/>
                        </a:rPr>
                        <a:t>Tourism</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1"/>
                    </a:solidFill>
                  </a:tcPr>
                </a:tc>
                <a:tc>
                  <a:txBody>
                    <a:bodyPr/>
                    <a:lstStyle/>
                    <a:p>
                      <a:pPr marL="0" marR="0">
                        <a:lnSpc>
                          <a:spcPct val="150000"/>
                        </a:lnSpc>
                        <a:spcBef>
                          <a:spcPts val="500"/>
                        </a:spcBef>
                        <a:spcAft>
                          <a:spcPts val="500"/>
                        </a:spcAft>
                      </a:pPr>
                      <a:r>
                        <a:rPr lang="en-US" sz="1200">
                          <a:effectLst/>
                        </a:rPr>
                        <a:t>“In-House” stay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1"/>
                    </a:solidFill>
                  </a:tcPr>
                </a:tc>
                <a:tc>
                  <a:txBody>
                    <a:bodyPr/>
                    <a:lstStyle/>
                    <a:p>
                      <a:pPr marL="0" marR="0">
                        <a:lnSpc>
                          <a:spcPct val="150000"/>
                        </a:lnSpc>
                        <a:spcBef>
                          <a:spcPts val="500"/>
                        </a:spcBef>
                        <a:spcAft>
                          <a:spcPts val="500"/>
                        </a:spcAft>
                      </a:pPr>
                      <a:r>
                        <a:rPr lang="en-US" sz="1200">
                          <a:effectLst/>
                        </a:rPr>
                        <a:t>6 tourists/mo @$4M each</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1"/>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1"/>
                    </a:solidFill>
                  </a:tcPr>
                </a:tc>
                <a:tc>
                  <a:txBody>
                    <a:bodyPr/>
                    <a:lstStyle/>
                    <a:p>
                      <a:pPr marL="0" marR="0">
                        <a:lnSpc>
                          <a:spcPct val="150000"/>
                        </a:lnSpc>
                        <a:spcBef>
                          <a:spcPts val="500"/>
                        </a:spcBef>
                        <a:spcAft>
                          <a:spcPts val="500"/>
                        </a:spcAft>
                      </a:pPr>
                      <a:r>
                        <a:rPr lang="en-US" sz="1200" dirty="0">
                          <a:effectLst/>
                        </a:rPr>
                        <a:t>$0.3B</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1"/>
                    </a:solidFill>
                  </a:tcPr>
                </a:tc>
                <a:extLst>
                  <a:ext uri="{0D108BD9-81ED-4DB2-BD59-A6C34878D82A}">
                    <a16:rowId xmlns:a16="http://schemas.microsoft.com/office/drawing/2014/main" val="1785305123"/>
                  </a:ext>
                </a:extLst>
              </a:tr>
              <a:tr h="176464">
                <a:tc>
                  <a:txBody>
                    <a:bodyPr/>
                    <a:lstStyle/>
                    <a:p>
                      <a:pPr marL="0" marR="80645">
                        <a:lnSpc>
                          <a:spcPct val="150000"/>
                        </a:lnSpc>
                        <a:spcBef>
                          <a:spcPts val="500"/>
                        </a:spcBef>
                        <a:spcAft>
                          <a:spcPts val="500"/>
                        </a:spcAft>
                      </a:pPr>
                      <a:r>
                        <a:rPr lang="en-US" sz="1200">
                          <a:effectLst/>
                        </a:rPr>
                        <a:t>Space Burial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Collect on Earth</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10K@$5K to $20K</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dirty="0">
                          <a:effectLst/>
                        </a:rPr>
                        <a:t>$0.05–$0.2B</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1909828757"/>
                  </a:ext>
                </a:extLst>
              </a:tr>
              <a:tr h="176464">
                <a:tc>
                  <a:txBody>
                    <a:bodyPr/>
                    <a:lstStyle/>
                    <a:p>
                      <a:pPr marL="0" marR="80645">
                        <a:lnSpc>
                          <a:spcPct val="150000"/>
                        </a:lnSpc>
                        <a:spcBef>
                          <a:spcPts val="500"/>
                        </a:spcBef>
                        <a:spcAft>
                          <a:spcPts val="500"/>
                        </a:spcAft>
                      </a:pPr>
                      <a:r>
                        <a:rPr lang="en-US" sz="1200">
                          <a:effectLst/>
                        </a:rPr>
                        <a:t>Helium-3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dirty="0">
                          <a:effectLst/>
                        </a:rPr>
                        <a:t>Per ton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0.5–2 toms/yr @ $3B/ton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No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$1.5B–$6B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236937649"/>
                  </a:ext>
                </a:extLst>
              </a:tr>
              <a:tr h="176464">
                <a:tc>
                  <a:txBody>
                    <a:bodyPr/>
                    <a:lstStyle/>
                    <a:p>
                      <a:pPr marL="0" marR="80645">
                        <a:lnSpc>
                          <a:spcPct val="150000"/>
                        </a:lnSpc>
                        <a:spcBef>
                          <a:spcPts val="500"/>
                        </a:spcBef>
                        <a:spcAft>
                          <a:spcPts val="500"/>
                        </a:spcAft>
                      </a:pPr>
                      <a:r>
                        <a:rPr lang="en-US" sz="1200">
                          <a:effectLst/>
                        </a:rPr>
                        <a:t>Diplomats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No activity</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No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47830266"/>
                  </a:ext>
                </a:extLst>
              </a:tr>
              <a:tr h="176464">
                <a:tc>
                  <a:txBody>
                    <a:bodyPr/>
                    <a:lstStyle/>
                    <a:p>
                      <a:pPr marL="0" marR="80645">
                        <a:lnSpc>
                          <a:spcPct val="150000"/>
                        </a:lnSpc>
                        <a:spcBef>
                          <a:spcPts val="500"/>
                        </a:spcBef>
                        <a:spcAft>
                          <a:spcPts val="500"/>
                        </a:spcAft>
                      </a:pPr>
                      <a:r>
                        <a:rPr lang="en-US" sz="1200">
                          <a:effectLst/>
                        </a:rPr>
                        <a:t>Entertainment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Various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Various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$0.2B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3065521357"/>
                  </a:ext>
                </a:extLst>
              </a:tr>
              <a:tr h="176464">
                <a:tc>
                  <a:txBody>
                    <a:bodyPr/>
                    <a:lstStyle/>
                    <a:p>
                      <a:pPr marL="0" marR="80645">
                        <a:lnSpc>
                          <a:spcPct val="150000"/>
                        </a:lnSpc>
                        <a:spcBef>
                          <a:spcPts val="500"/>
                        </a:spcBef>
                        <a:spcAft>
                          <a:spcPts val="500"/>
                        </a:spcAft>
                      </a:pPr>
                      <a:r>
                        <a:rPr lang="en-US" sz="1200">
                          <a:effectLst/>
                        </a:rPr>
                        <a:t>Mining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Experimental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Varying experiments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$0.1B–0.3B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3104007841"/>
                  </a:ext>
                </a:extLst>
              </a:tr>
              <a:tr h="176464">
                <a:tc>
                  <a:txBody>
                    <a:bodyPr/>
                    <a:lstStyle/>
                    <a:p>
                      <a:pPr marL="0" marR="80645">
                        <a:lnSpc>
                          <a:spcPct val="150000"/>
                        </a:lnSpc>
                        <a:spcBef>
                          <a:spcPts val="500"/>
                        </a:spcBef>
                        <a:spcAft>
                          <a:spcPts val="500"/>
                        </a:spcAft>
                      </a:pPr>
                      <a:r>
                        <a:rPr lang="en-US" sz="1200">
                          <a:effectLst/>
                        </a:rPr>
                        <a:t>Science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dirty="0">
                          <a:effectLst/>
                        </a:rPr>
                        <a:t>Lunar </a:t>
                      </a:r>
                      <a:r>
                        <a:rPr lang="en-US" sz="1200" dirty="0" err="1">
                          <a:effectLst/>
                        </a:rPr>
                        <a:t>Grav</a:t>
                      </a:r>
                      <a:r>
                        <a:rPr lang="en-US" sz="1200" dirty="0">
                          <a:effectLst/>
                        </a:rPr>
                        <a:t> Biology Wheel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$0.5B–$2.0B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$0.5B–$2.0B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4290548482"/>
                  </a:ext>
                </a:extLst>
              </a:tr>
              <a:tr h="176464">
                <a:tc>
                  <a:txBody>
                    <a:bodyPr/>
                    <a:lstStyle/>
                    <a:p>
                      <a:pPr marL="0" marR="80645">
                        <a:lnSpc>
                          <a:spcPct val="150000"/>
                        </a:lnSpc>
                        <a:spcBef>
                          <a:spcPts val="500"/>
                        </a:spcBef>
                        <a:spcAft>
                          <a:spcPts val="500"/>
                        </a:spcAft>
                      </a:pPr>
                      <a:r>
                        <a:rPr lang="en-US" sz="1200">
                          <a:effectLst/>
                        </a:rPr>
                        <a:t>Solar System Exploration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Per mission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No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2896367418"/>
                  </a:ext>
                </a:extLst>
              </a:tr>
              <a:tr h="176464">
                <a:tc>
                  <a:txBody>
                    <a:bodyPr/>
                    <a:lstStyle/>
                    <a:p>
                      <a:pPr marL="0" marR="80645">
                        <a:lnSpc>
                          <a:spcPct val="150000"/>
                        </a:lnSpc>
                        <a:spcBef>
                          <a:spcPts val="500"/>
                        </a:spcBef>
                        <a:spcAft>
                          <a:spcPts val="500"/>
                        </a:spcAft>
                      </a:pPr>
                      <a:r>
                        <a:rPr lang="en-US" sz="1200">
                          <a:effectLst/>
                        </a:rPr>
                        <a:t>Solar power satellites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dirty="0">
                          <a:effectLst/>
                        </a:rPr>
                        <a:t>Per satellite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$8.5B each</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No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1237173907"/>
                  </a:ext>
                </a:extLst>
              </a:tr>
              <a:tr h="176464">
                <a:tc>
                  <a:txBody>
                    <a:bodyPr/>
                    <a:lstStyle/>
                    <a:p>
                      <a:pPr marL="0" marR="80645">
                        <a:lnSpc>
                          <a:spcPct val="150000"/>
                        </a:lnSpc>
                        <a:spcBef>
                          <a:spcPts val="500"/>
                        </a:spcBef>
                        <a:spcAft>
                          <a:spcPts val="500"/>
                        </a:spcAft>
                      </a:pPr>
                      <a:r>
                        <a:rPr lang="en-US" sz="1200">
                          <a:effectLst/>
                        </a:rPr>
                        <a:t>Knowledge preservation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Per GB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In set-up phase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No</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501797293"/>
                  </a:ext>
                </a:extLst>
              </a:tr>
              <a:tr h="176464">
                <a:tc>
                  <a:txBody>
                    <a:bodyPr/>
                    <a:lstStyle/>
                    <a:p>
                      <a:pPr marL="0" marR="80645">
                        <a:lnSpc>
                          <a:spcPct val="150000"/>
                        </a:lnSpc>
                        <a:spcBef>
                          <a:spcPts val="500"/>
                        </a:spcBef>
                        <a:spcAft>
                          <a:spcPts val="500"/>
                        </a:spcAft>
                      </a:pPr>
                      <a:r>
                        <a:rPr lang="en-US" sz="1200" dirty="0">
                          <a:effectLst/>
                        </a:rPr>
                        <a:t>Manufacturing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Per sq ft</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Infrastructure building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$2B–$5B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4022086707"/>
                  </a:ext>
                </a:extLst>
              </a:tr>
              <a:tr h="219694">
                <a:tc>
                  <a:txBody>
                    <a:bodyPr/>
                    <a:lstStyle/>
                    <a:p>
                      <a:pPr marL="0" marR="80645">
                        <a:lnSpc>
                          <a:spcPct val="150000"/>
                        </a:lnSpc>
                        <a:spcBef>
                          <a:spcPts val="500"/>
                        </a:spcBef>
                        <a:spcAft>
                          <a:spcPts val="500"/>
                        </a:spcAft>
                      </a:pPr>
                      <a:r>
                        <a:rPr lang="en-US" sz="1200" dirty="0">
                          <a:effectLst/>
                        </a:rPr>
                        <a:t>Co-branding</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Various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Various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Yes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tc>
                  <a:txBody>
                    <a:bodyPr/>
                    <a:lstStyle/>
                    <a:p>
                      <a:pPr marL="0" marR="0">
                        <a:lnSpc>
                          <a:spcPct val="150000"/>
                        </a:lnSpc>
                        <a:spcBef>
                          <a:spcPts val="500"/>
                        </a:spcBef>
                        <a:spcAft>
                          <a:spcPts val="500"/>
                        </a:spcAft>
                      </a:pPr>
                      <a:r>
                        <a:rPr lang="en-US" sz="1200">
                          <a:effectLst/>
                        </a:rPr>
                        <a:t>$5B–$20B</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chemeClr val="accent5">
                        <a:lumMod val="75000"/>
                      </a:schemeClr>
                    </a:solidFill>
                  </a:tcPr>
                </a:tc>
                <a:extLst>
                  <a:ext uri="{0D108BD9-81ED-4DB2-BD59-A6C34878D82A}">
                    <a16:rowId xmlns:a16="http://schemas.microsoft.com/office/drawing/2014/main" val="1620234078"/>
                  </a:ext>
                </a:extLst>
              </a:tr>
              <a:tr h="176464">
                <a:tc>
                  <a:txBody>
                    <a:bodyPr/>
                    <a:lstStyle/>
                    <a:p>
                      <a:pPr marL="0" marR="80645">
                        <a:lnSpc>
                          <a:spcPct val="150000"/>
                        </a:lnSpc>
                        <a:spcBef>
                          <a:spcPts val="500"/>
                        </a:spcBef>
                        <a:spcAft>
                          <a:spcPts val="500"/>
                        </a:spcAft>
                      </a:pPr>
                      <a:r>
                        <a:rPr lang="en-US" sz="1200" dirty="0">
                          <a:effectLst/>
                        </a:rPr>
                        <a:t>Initial Yearly External Income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FF0000"/>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FF0000"/>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FF0000"/>
                    </a:solidFill>
                  </a:tcPr>
                </a:tc>
                <a:tc>
                  <a:txBody>
                    <a:bodyPr/>
                    <a:lstStyle/>
                    <a:p>
                      <a:pPr marL="0" marR="0">
                        <a:lnSpc>
                          <a:spcPct val="150000"/>
                        </a:lnSpc>
                        <a:spcBef>
                          <a:spcPts val="500"/>
                        </a:spcBef>
                        <a:spcAft>
                          <a:spcPts val="500"/>
                        </a:spcAft>
                      </a:pPr>
                      <a:r>
                        <a:rPr lang="en-US"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FF0000"/>
                    </a:solidFill>
                  </a:tcPr>
                </a:tc>
                <a:tc>
                  <a:txBody>
                    <a:bodyPr/>
                    <a:lstStyle/>
                    <a:p>
                      <a:pPr marL="0" marR="0">
                        <a:lnSpc>
                          <a:spcPct val="150000"/>
                        </a:lnSpc>
                        <a:spcBef>
                          <a:spcPts val="500"/>
                        </a:spcBef>
                        <a:spcAft>
                          <a:spcPts val="500"/>
                        </a:spcAft>
                      </a:pPr>
                      <a:r>
                        <a:rPr lang="en-US" sz="1200" b="1" dirty="0">
                          <a:effectLst/>
                        </a:rPr>
                        <a:t>$9.6B–$35B</a:t>
                      </a: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174" marR="66174" marT="0" marB="0">
                    <a:solidFill>
                      <a:srgbClr val="FF0000"/>
                    </a:solidFill>
                  </a:tcPr>
                </a:tc>
                <a:extLst>
                  <a:ext uri="{0D108BD9-81ED-4DB2-BD59-A6C34878D82A}">
                    <a16:rowId xmlns:a16="http://schemas.microsoft.com/office/drawing/2014/main" val="3596895627"/>
                  </a:ext>
                </a:extLst>
              </a:tr>
            </a:tbl>
          </a:graphicData>
        </a:graphic>
      </p:graphicFrame>
      <p:sp>
        <p:nvSpPr>
          <p:cNvPr id="5" name="Rectangle 1">
            <a:extLst>
              <a:ext uri="{FF2B5EF4-FFF2-40B4-BE49-F238E27FC236}">
                <a16:creationId xmlns:a16="http://schemas.microsoft.com/office/drawing/2014/main" id="{26A4F55B-C24A-5340-B7A8-9522076AC59B}"/>
              </a:ext>
            </a:extLst>
          </p:cNvPr>
          <p:cNvSpPr>
            <a:spLocks noChangeArrowheads="1"/>
          </p:cNvSpPr>
          <p:nvPr/>
        </p:nvSpPr>
        <p:spPr bwMode="auto">
          <a:xfrm>
            <a:off x="685799" y="2047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1">
            <a:extLst>
              <a:ext uri="{FF2B5EF4-FFF2-40B4-BE49-F238E27FC236}">
                <a16:creationId xmlns:a16="http://schemas.microsoft.com/office/drawing/2014/main" id="{190F9E0E-AEA0-3642-B36D-670A92B736E1}"/>
              </a:ext>
            </a:extLst>
          </p:cNvPr>
          <p:cNvSpPr txBox="1">
            <a:spLocks noChangeArrowheads="1"/>
          </p:cNvSpPr>
          <p:nvPr/>
        </p:nvSpPr>
        <p:spPr bwMode="auto">
          <a:xfrm>
            <a:off x="529462" y="5751922"/>
            <a:ext cx="8027757" cy="584775"/>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solidFill>
                  <a:srgbClr val="000000"/>
                </a:solidFill>
                <a:latin typeface="+mj-lt"/>
              </a:rPr>
              <a:t>To get started, what we want is near-term income and popular interest.  Recent experience has shown that space tourism sells well and student interest is high.</a:t>
            </a:r>
          </a:p>
        </p:txBody>
      </p:sp>
      <p:sp>
        <p:nvSpPr>
          <p:cNvPr id="2" name="TextBox 1">
            <a:extLst>
              <a:ext uri="{FF2B5EF4-FFF2-40B4-BE49-F238E27FC236}">
                <a16:creationId xmlns:a16="http://schemas.microsoft.com/office/drawing/2014/main" id="{39BF947D-FECE-774A-9FF7-7846BC3B7B7D}"/>
              </a:ext>
            </a:extLst>
          </p:cNvPr>
          <p:cNvSpPr txBox="1"/>
          <p:nvPr/>
        </p:nvSpPr>
        <p:spPr>
          <a:xfrm>
            <a:off x="721897" y="5390149"/>
            <a:ext cx="7803338" cy="246221"/>
          </a:xfrm>
          <a:prstGeom prst="rect">
            <a:avLst/>
          </a:prstGeom>
          <a:noFill/>
        </p:spPr>
        <p:txBody>
          <a:bodyPr wrap="square" rtlCol="0">
            <a:spAutoFit/>
          </a:bodyPr>
          <a:lstStyle/>
          <a:p>
            <a:r>
              <a:rPr lang="en-US" sz="1000" baseline="0" dirty="0"/>
              <a:t>* Pre-sale are those products for which some income is available even before the product is built or used.</a:t>
            </a:r>
          </a:p>
        </p:txBody>
      </p:sp>
    </p:spTree>
    <p:extLst>
      <p:ext uri="{BB962C8B-B14F-4D97-AF65-F5344CB8AC3E}">
        <p14:creationId xmlns:p14="http://schemas.microsoft.com/office/powerpoint/2010/main" val="381679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Appendix -- Other Topics</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683775" y="1316069"/>
            <a:ext cx="7440721" cy="380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Getting underway with Mission Engineering</a:t>
            </a:r>
          </a:p>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Example of income generation</a:t>
            </a:r>
          </a:p>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Comparison of Lunar Colony with Earth Orbit Hotels being planned and built</a:t>
            </a:r>
          </a:p>
          <a:p>
            <a:pPr lvl="1">
              <a:lnSpc>
                <a:spcPct val="90000"/>
              </a:lnSpc>
              <a:spcBef>
                <a:spcPts val="1200"/>
              </a:spcBef>
              <a:buClr>
                <a:schemeClr val="tx1"/>
              </a:buClr>
              <a:buFont typeface="Arial" panose="020B0604020202020204" pitchFamily="34" charset="0"/>
              <a:buChar char="•"/>
            </a:pPr>
            <a:endParaRPr lang="en-US" altLang="en-US" sz="1600" baseline="0" dirty="0">
              <a:cs typeface="Arial" panose="020B0604020202020204" pitchFamily="34" charset="0"/>
            </a:endParaRPr>
          </a:p>
          <a:p>
            <a:pPr marL="457200" lvl="1"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1470025" y="5646026"/>
            <a:ext cx="5978123" cy="338554"/>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1600" baseline="0" dirty="0">
                <a:latin typeface="Arial" panose="020B0604020202020204" pitchFamily="34" charset="0"/>
              </a:rPr>
              <a:t>Substantial Additional Information Available on Request</a:t>
            </a:r>
            <a:endParaRPr lang="en-US" altLang="en-US" sz="1600" baseline="0" dirty="0">
              <a:solidFill>
                <a:srgbClr val="000000"/>
              </a:solidFill>
              <a:latin typeface="+mj-lt"/>
            </a:endParaRPr>
          </a:p>
        </p:txBody>
      </p:sp>
    </p:spTree>
    <p:extLst>
      <p:ext uri="{BB962C8B-B14F-4D97-AF65-F5344CB8AC3E}">
        <p14:creationId xmlns:p14="http://schemas.microsoft.com/office/powerpoint/2010/main" val="47155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Need Robust Mission Engineering to Get Underway</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620713" y="966250"/>
            <a:ext cx="8351407" cy="47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“6 months in the laboratory can save you</a:t>
            </a:r>
            <a:br>
              <a:rPr lang="en-US" altLang="en-US" sz="1600" baseline="0" dirty="0">
                <a:solidFill>
                  <a:srgbClr val="FF0000"/>
                </a:solidFill>
                <a:latin typeface="Arial" panose="020B0604020202020204" pitchFamily="34" charset="0"/>
                <a:cs typeface="Arial" panose="020B0604020202020204" pitchFamily="34" charset="0"/>
              </a:rPr>
            </a:br>
            <a:r>
              <a:rPr lang="en-US" altLang="en-US" sz="1600" baseline="0" dirty="0">
                <a:solidFill>
                  <a:srgbClr val="FF0000"/>
                </a:solidFill>
                <a:latin typeface="Arial" panose="020B0604020202020204" pitchFamily="34" charset="0"/>
                <a:cs typeface="Arial" panose="020B0604020202020204" pitchFamily="34" charset="0"/>
              </a:rPr>
              <a:t>a week in the library”</a:t>
            </a:r>
            <a:endParaRPr lang="en-US" altLang="en-US" sz="1600" baseline="0" dirty="0">
              <a:solidFill>
                <a:srgbClr val="FF0000"/>
              </a:solidFill>
              <a:cs typeface="Arial" panose="020B0604020202020204" pitchFamily="34" charset="0"/>
            </a:endParaRPr>
          </a:p>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Need strong mission engineering –</a:t>
            </a:r>
            <a:br>
              <a:rPr lang="en-US" altLang="en-US" sz="1600" baseline="0" dirty="0">
                <a:cs typeface="Arial" panose="020B0604020202020204" pitchFamily="34" charset="0"/>
              </a:rPr>
            </a:br>
            <a:r>
              <a:rPr lang="en-US" altLang="en-US" sz="1600" baseline="0" dirty="0">
                <a:cs typeface="Arial" panose="020B0604020202020204" pitchFamily="34" charset="0"/>
              </a:rPr>
              <a:t>without “optimal engineering”</a:t>
            </a:r>
          </a:p>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We know how to do this – Microcosm </a:t>
            </a:r>
            <a:br>
              <a:rPr lang="en-US" altLang="en-US" sz="1600" baseline="0" dirty="0">
                <a:cs typeface="Arial" panose="020B0604020202020204" pitchFamily="34" charset="0"/>
              </a:rPr>
            </a:br>
            <a:r>
              <a:rPr lang="en-US" altLang="en-US" sz="1600" baseline="0" dirty="0">
                <a:cs typeface="Arial" panose="020B0604020202020204" pitchFamily="34" charset="0"/>
              </a:rPr>
              <a:t>literally wrote the book on it</a:t>
            </a:r>
          </a:p>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There is an enormous body of excellent</a:t>
            </a:r>
            <a:br>
              <a:rPr lang="en-US" altLang="en-US" sz="1600" baseline="0" dirty="0">
                <a:cs typeface="Arial" panose="020B0604020202020204" pitchFamily="34" charset="0"/>
              </a:rPr>
            </a:br>
            <a:r>
              <a:rPr lang="en-US" altLang="en-US" sz="1600" baseline="0" dirty="0">
                <a:cs typeface="Arial" panose="020B0604020202020204" pitchFamily="34" charset="0"/>
              </a:rPr>
              <a:t>literature from O’Neill, his colleagues,</a:t>
            </a:r>
            <a:br>
              <a:rPr lang="en-US" altLang="en-US" sz="1600" baseline="0" dirty="0">
                <a:cs typeface="Arial" panose="020B0604020202020204" pitchFamily="34" charset="0"/>
              </a:rPr>
            </a:br>
            <a:r>
              <a:rPr lang="en-US" altLang="en-US" sz="1600" baseline="0" dirty="0">
                <a:cs typeface="Arial" panose="020B0604020202020204" pitchFamily="34" charset="0"/>
              </a:rPr>
              <a:t>and many others</a:t>
            </a:r>
          </a:p>
          <a:p>
            <a:pPr lvl="1">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Have a USC graduate student</a:t>
            </a:r>
            <a:br>
              <a:rPr lang="en-US" altLang="en-US" sz="1600" baseline="0" dirty="0">
                <a:cs typeface="Arial" panose="020B0604020202020204" pitchFamily="34" charset="0"/>
              </a:rPr>
            </a:br>
            <a:r>
              <a:rPr lang="en-US" altLang="en-US" sz="1600" baseline="0" dirty="0">
                <a:cs typeface="Arial" panose="020B0604020202020204" pitchFamily="34" charset="0"/>
              </a:rPr>
              <a:t>underway on sorting out what is needed </a:t>
            </a:r>
            <a:br>
              <a:rPr lang="en-US" altLang="en-US" sz="1600" baseline="0" dirty="0">
                <a:cs typeface="Arial" panose="020B0604020202020204" pitchFamily="34" charset="0"/>
              </a:rPr>
            </a:br>
            <a:r>
              <a:rPr lang="en-US" altLang="en-US" sz="1600" baseline="0" dirty="0">
                <a:cs typeface="Arial" panose="020B0604020202020204" pitchFamily="34" charset="0"/>
              </a:rPr>
              <a:t>and what exists</a:t>
            </a:r>
          </a:p>
          <a:p>
            <a:pPr>
              <a:lnSpc>
                <a:spcPct val="90000"/>
              </a:lnSpc>
              <a:spcBef>
                <a:spcPts val="1200"/>
              </a:spcBef>
              <a:buClr>
                <a:schemeClr val="tx1"/>
              </a:buClr>
              <a:buFont typeface="+mj-lt"/>
              <a:buAutoNum type="arabicPeriod" startAt="4"/>
            </a:pPr>
            <a:r>
              <a:rPr lang="en-US" altLang="en-US" sz="1600" baseline="0" dirty="0">
                <a:solidFill>
                  <a:srgbClr val="FF0000"/>
                </a:solidFill>
                <a:latin typeface="Arial" panose="020B0604020202020204" pitchFamily="34" charset="0"/>
                <a:cs typeface="Arial" panose="020B0604020202020204" pitchFamily="34" charset="0"/>
              </a:rPr>
              <a:t>Do you or your company have anything to </a:t>
            </a:r>
            <a:br>
              <a:rPr lang="en-US" altLang="en-US" sz="1600" baseline="0" dirty="0">
                <a:solidFill>
                  <a:srgbClr val="FF0000"/>
                </a:solidFill>
                <a:latin typeface="Arial" panose="020B0604020202020204" pitchFamily="34" charset="0"/>
                <a:cs typeface="Arial" panose="020B0604020202020204" pitchFamily="34" charset="0"/>
              </a:rPr>
            </a:br>
            <a:r>
              <a:rPr lang="en-US" altLang="en-US" sz="1600" baseline="0" dirty="0">
                <a:solidFill>
                  <a:srgbClr val="FF0000"/>
                </a:solidFill>
                <a:latin typeface="Arial" panose="020B0604020202020204" pitchFamily="34" charset="0"/>
                <a:cs typeface="Arial" panose="020B0604020202020204" pitchFamily="34" charset="0"/>
              </a:rPr>
              <a:t>contribute to these or other critical first round topics?</a:t>
            </a:r>
          </a:p>
          <a:p>
            <a:pPr marL="457200" lvl="1" indent="0">
              <a:lnSpc>
                <a:spcPct val="90000"/>
              </a:lnSpc>
              <a:spcBef>
                <a:spcPts val="1200"/>
              </a:spcBef>
              <a:buClr>
                <a:schemeClr val="tx1"/>
              </a:buClr>
              <a:buNone/>
            </a:pPr>
            <a:r>
              <a:rPr lang="en-US" altLang="en-US" sz="1600" baseline="0" dirty="0">
                <a:latin typeface="Arial" panose="020B0604020202020204" pitchFamily="34" charset="0"/>
                <a:cs typeface="Arial" panose="020B0604020202020204" pitchFamily="34" charset="0"/>
              </a:rPr>
              <a:t>Space economics	Who owns the Moon?	Manufacturing on the Moon</a:t>
            </a:r>
            <a:br>
              <a:rPr lang="en-US" altLang="en-US" sz="1600" baseline="0" dirty="0">
                <a:latin typeface="Arial" panose="020B0604020202020204" pitchFamily="34" charset="0"/>
                <a:cs typeface="Arial" panose="020B0604020202020204" pitchFamily="34" charset="0"/>
              </a:rPr>
            </a:br>
            <a:r>
              <a:rPr lang="en-US" altLang="en-US" sz="1600" baseline="0" dirty="0">
                <a:latin typeface="Arial" panose="020B0604020202020204" pitchFamily="34" charset="0"/>
                <a:cs typeface="Arial" panose="020B0604020202020204" pitchFamily="34" charset="0"/>
              </a:rPr>
              <a:t>Colony architecture	</a:t>
            </a:r>
            <a:r>
              <a:rPr lang="en-US" altLang="en-US" sz="1600" baseline="0" dirty="0">
                <a:cs typeface="Arial" panose="020B0604020202020204" pitchFamily="34" charset="0"/>
              </a:rPr>
              <a:t>Co-branding income	Low gravity biology</a:t>
            </a:r>
          </a:p>
          <a:p>
            <a:pPr marL="457200" lvl="1"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443698" y="5613612"/>
            <a:ext cx="8351407" cy="584775"/>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Settling the Moon isn’t primarily a technology issue.  It’s an economic, legal, social, scientific, technical, and political issue that needs a variety of skilled professionals.</a:t>
            </a:r>
            <a:endParaRPr lang="en-US" altLang="en-US" sz="1600" baseline="0" dirty="0">
              <a:solidFill>
                <a:srgbClr val="000000"/>
              </a:solidFill>
              <a:latin typeface="+mj-lt"/>
            </a:endParaRPr>
          </a:p>
        </p:txBody>
      </p:sp>
      <p:grpSp>
        <p:nvGrpSpPr>
          <p:cNvPr id="2" name="Group 1">
            <a:extLst>
              <a:ext uri="{FF2B5EF4-FFF2-40B4-BE49-F238E27FC236}">
                <a16:creationId xmlns:a16="http://schemas.microsoft.com/office/drawing/2014/main" id="{71F47A43-5D43-BC47-9020-F020D0C6BA4D}"/>
              </a:ext>
            </a:extLst>
          </p:cNvPr>
          <p:cNvGrpSpPr/>
          <p:nvPr/>
        </p:nvGrpSpPr>
        <p:grpSpPr>
          <a:xfrm>
            <a:off x="5725721" y="990026"/>
            <a:ext cx="2801819" cy="3435350"/>
            <a:chOff x="6068911" y="797523"/>
            <a:chExt cx="2801819" cy="3435350"/>
          </a:xfrm>
        </p:grpSpPr>
        <p:pic>
          <p:nvPicPr>
            <p:cNvPr id="6" name="Picture 5">
              <a:extLst>
                <a:ext uri="{FF2B5EF4-FFF2-40B4-BE49-F238E27FC236}">
                  <a16:creationId xmlns:a16="http://schemas.microsoft.com/office/drawing/2014/main" id="{D3C4B64D-4FCA-3741-800F-C8CACDF468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239" y="914400"/>
              <a:ext cx="1609491" cy="2514600"/>
            </a:xfrm>
            <a:prstGeom prst="rect">
              <a:avLst/>
            </a:prstGeom>
          </p:spPr>
        </p:pic>
        <p:pic>
          <p:nvPicPr>
            <p:cNvPr id="7" name="Picture 6">
              <a:extLst>
                <a:ext uri="{FF2B5EF4-FFF2-40B4-BE49-F238E27FC236}">
                  <a16:creationId xmlns:a16="http://schemas.microsoft.com/office/drawing/2014/main" id="{AF20C9E0-815E-8C47-B05E-25BE9F85E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911" y="797523"/>
              <a:ext cx="1605064" cy="2514600"/>
            </a:xfrm>
            <a:prstGeom prst="rect">
              <a:avLst/>
            </a:prstGeom>
            <a:ln w="12700">
              <a:solidFill>
                <a:schemeClr val="tx1"/>
              </a:solidFill>
            </a:ln>
          </p:spPr>
        </p:pic>
        <p:pic>
          <p:nvPicPr>
            <p:cNvPr id="8" name="Picture 2" descr="books">
              <a:extLst>
                <a:ext uri="{FF2B5EF4-FFF2-40B4-BE49-F238E27FC236}">
                  <a16:creationId xmlns:a16="http://schemas.microsoft.com/office/drawing/2014/main" id="{038DAD5D-623A-E74B-B0D7-C9984EEBCEF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6827"/>
            <a:stretch/>
          </p:blipFill>
          <p:spPr bwMode="auto">
            <a:xfrm>
              <a:off x="6929337" y="2054823"/>
              <a:ext cx="1489276"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063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74243"/>
            <a:ext cx="6237287" cy="381000"/>
          </a:xfrm>
        </p:spPr>
        <p:txBody>
          <a:bodyPr/>
          <a:lstStyle/>
          <a:p>
            <a:r>
              <a:rPr lang="en-US" altLang="en-US" sz="1800" dirty="0"/>
              <a:t>An Example of Atypical (but potentially very large)</a:t>
            </a:r>
            <a:br>
              <a:rPr lang="en-US" altLang="en-US" sz="1800" dirty="0"/>
            </a:br>
            <a:r>
              <a:rPr lang="en-US" altLang="en-US" sz="1800" dirty="0"/>
              <a:t> Income Generation on the Moon</a:t>
            </a:r>
          </a:p>
        </p:txBody>
      </p:sp>
      <p:sp>
        <p:nvSpPr>
          <p:cNvPr id="2" name="Content Placeholder 1">
            <a:extLst>
              <a:ext uri="{FF2B5EF4-FFF2-40B4-BE49-F238E27FC236}">
                <a16:creationId xmlns:a16="http://schemas.microsoft.com/office/drawing/2014/main" id="{25DD27A8-5844-0705-9BD7-C3957EC8A9EC}"/>
              </a:ext>
            </a:extLst>
          </p:cNvPr>
          <p:cNvSpPr>
            <a:spLocks noGrp="1"/>
          </p:cNvSpPr>
          <p:nvPr>
            <p:ph idx="1"/>
          </p:nvPr>
        </p:nvSpPr>
        <p:spPr>
          <a:xfrm>
            <a:off x="5675586" y="937949"/>
            <a:ext cx="3001469" cy="5410299"/>
          </a:xfrm>
        </p:spPr>
        <p:txBody>
          <a:bodyPr/>
          <a:lstStyle/>
          <a:p>
            <a:pPr marL="0" indent="0">
              <a:buNone/>
            </a:pPr>
            <a:r>
              <a:rPr lang="en-US" sz="1800" b="1" dirty="0"/>
              <a:t> “Hello.  I’m Julie Wellman and I’m a graduate student at the University of Southern California working in the brand new and exciting field of gravitational biology here near the south pole of the Moon.  The terrain here is over 100 million years old and is pretty rugged, but it’s no problem for my all-electric Ford Luna.  Gas would be a bit pricy here on the Moon, but my Luna uses only electricity and is pretty stingy on that.  Enjoy the halftime show.  I’ll check in later to show you how it works in this terrain.”</a:t>
            </a:r>
            <a:endParaRPr lang="en-US" sz="1800" dirty="0"/>
          </a:p>
          <a:p>
            <a:endParaRPr lang="en-US" sz="1800" b="1" dirty="0">
              <a:latin typeface="+mj-lt"/>
            </a:endParaRPr>
          </a:p>
        </p:txBody>
      </p:sp>
      <p:sp>
        <p:nvSpPr>
          <p:cNvPr id="6" name="TextBox 5">
            <a:extLst>
              <a:ext uri="{FF2B5EF4-FFF2-40B4-BE49-F238E27FC236}">
                <a16:creationId xmlns:a16="http://schemas.microsoft.com/office/drawing/2014/main" id="{989B3B38-BF12-DB51-0AD2-544B5D2A9C32}"/>
              </a:ext>
            </a:extLst>
          </p:cNvPr>
          <p:cNvSpPr txBox="1"/>
          <p:nvPr/>
        </p:nvSpPr>
        <p:spPr>
          <a:xfrm>
            <a:off x="674908" y="1082711"/>
            <a:ext cx="4620071" cy="954107"/>
          </a:xfrm>
          <a:prstGeom prst="rect">
            <a:avLst/>
          </a:prstGeom>
          <a:noFill/>
        </p:spPr>
        <p:txBody>
          <a:bodyPr wrap="square" rtlCol="0">
            <a:spAutoFit/>
          </a:bodyPr>
          <a:lstStyle/>
          <a:p>
            <a:r>
              <a:rPr lang="en-US" dirty="0">
                <a:solidFill>
                  <a:srgbClr val="FF0000"/>
                </a:solidFill>
              </a:rPr>
              <a:t>Imagine that the Superbowl Halftime Show about 5 years from now is ready to begin.</a:t>
            </a:r>
          </a:p>
        </p:txBody>
      </p:sp>
      <p:pic>
        <p:nvPicPr>
          <p:cNvPr id="5" name="Picture 4" descr="A picture containing person, dog&#10;&#10;Description automatically generated">
            <a:extLst>
              <a:ext uri="{FF2B5EF4-FFF2-40B4-BE49-F238E27FC236}">
                <a16:creationId xmlns:a16="http://schemas.microsoft.com/office/drawing/2014/main" id="{0EE3183B-447F-6ED8-6D4A-A5B97BE1315D}"/>
              </a:ext>
            </a:extLst>
          </p:cNvPr>
          <p:cNvPicPr>
            <a:picLocks noChangeAspect="1"/>
          </p:cNvPicPr>
          <p:nvPr/>
        </p:nvPicPr>
        <p:blipFill>
          <a:blip r:embed="rId2"/>
          <a:stretch>
            <a:fillRect/>
          </a:stretch>
        </p:blipFill>
        <p:spPr>
          <a:xfrm>
            <a:off x="440411" y="2235122"/>
            <a:ext cx="4915395" cy="3724241"/>
          </a:xfrm>
          <a:prstGeom prst="rect">
            <a:avLst/>
          </a:prstGeom>
        </p:spPr>
      </p:pic>
    </p:spTree>
    <p:extLst>
      <p:ext uri="{BB962C8B-B14F-4D97-AF65-F5344CB8AC3E}">
        <p14:creationId xmlns:p14="http://schemas.microsoft.com/office/powerpoint/2010/main" val="46010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Currently Planned Hotels in Earth Orbit</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382916" y="1029052"/>
            <a:ext cx="8082455" cy="373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Orbital Assembly Corporation currently plans for a large orbital hotel to open in 2027 </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Very large size:  </a:t>
            </a:r>
            <a:br>
              <a:rPr lang="en-US" altLang="en-US" sz="1600" baseline="0" dirty="0">
                <a:latin typeface="+mj-lt"/>
                <a:cs typeface="Arial" panose="020B0604020202020204" pitchFamily="34" charset="0"/>
              </a:rPr>
            </a:br>
            <a:r>
              <a:rPr lang="en-US" altLang="en-US" sz="1600" baseline="0" dirty="0">
                <a:latin typeface="+mj-lt"/>
                <a:cs typeface="Arial" panose="020B0604020202020204" pitchFamily="34" charset="0"/>
              </a:rPr>
              <a:t>280 guests </a:t>
            </a:r>
            <a:br>
              <a:rPr lang="en-US" altLang="en-US" sz="1600" baseline="0" dirty="0">
                <a:latin typeface="+mj-lt"/>
                <a:cs typeface="Arial" panose="020B0604020202020204" pitchFamily="34" charset="0"/>
              </a:rPr>
            </a:br>
            <a:r>
              <a:rPr lang="en-US" altLang="en-US" sz="1600" baseline="0" dirty="0">
                <a:latin typeface="+mj-lt"/>
                <a:cs typeface="Arial" panose="020B0604020202020204" pitchFamily="34" charset="0"/>
              </a:rPr>
              <a:t>+ 112 crew</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Approximately</a:t>
            </a:r>
            <a:br>
              <a:rPr lang="en-US" altLang="en-US" sz="1600" baseline="0" dirty="0">
                <a:latin typeface="+mj-lt"/>
                <a:cs typeface="Arial" panose="020B0604020202020204" pitchFamily="34" charset="0"/>
              </a:rPr>
            </a:br>
            <a:r>
              <a:rPr lang="en-US" altLang="en-US" sz="1600" baseline="0" dirty="0">
                <a:latin typeface="+mj-lt"/>
                <a:cs typeface="Arial" panose="020B0604020202020204" pitchFamily="34" charset="0"/>
              </a:rPr>
              <a:t> lunar gravity</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Price = $5M </a:t>
            </a:r>
            <a:br>
              <a:rPr lang="en-US" altLang="en-US" sz="1600" baseline="0" dirty="0">
                <a:latin typeface="+mj-lt"/>
                <a:cs typeface="Arial" panose="020B0604020202020204" pitchFamily="34" charset="0"/>
              </a:rPr>
            </a:br>
            <a:r>
              <a:rPr lang="en-US" altLang="en-US" sz="1600" baseline="0" dirty="0">
                <a:latin typeface="+mj-lt"/>
                <a:cs typeface="Arial" panose="020B0604020202020204" pitchFamily="34" charset="0"/>
              </a:rPr>
              <a:t>for a 3-day stay</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Location = LEO, </a:t>
            </a:r>
            <a:br>
              <a:rPr lang="en-US" altLang="en-US" sz="1600" baseline="0" dirty="0">
                <a:latin typeface="+mj-lt"/>
                <a:cs typeface="Arial" panose="020B0604020202020204" pitchFamily="34" charset="0"/>
              </a:rPr>
            </a:br>
            <a:r>
              <a:rPr lang="en-US" altLang="en-US" sz="1600" baseline="0" dirty="0">
                <a:latin typeface="+mj-lt"/>
                <a:cs typeface="Arial" panose="020B0604020202020204" pitchFamily="34" charset="0"/>
              </a:rPr>
              <a:t>don’t know alt.</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Cost = $200B</a:t>
            </a:r>
          </a:p>
          <a:p>
            <a:pPr marL="0" indent="0">
              <a:lnSpc>
                <a:spcPct val="90000"/>
              </a:lnSpc>
              <a:spcBef>
                <a:spcPts val="1200"/>
              </a:spcBef>
              <a:buClr>
                <a:schemeClr val="tx1"/>
              </a:buClr>
              <a:buNone/>
            </a:pPr>
            <a:endParaRPr lang="en-US" altLang="en-US" sz="1600" baseline="0" dirty="0">
              <a:latin typeface="+mj-lt"/>
              <a:cs typeface="Arial" panose="020B0604020202020204" pitchFamily="34" charset="0"/>
            </a:endParaRPr>
          </a:p>
          <a:p>
            <a:pPr>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Smaller orbital hotel planned to open in 2025</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Very little details known</a:t>
            </a:r>
          </a:p>
          <a:p>
            <a:pPr>
              <a:lnSpc>
                <a:spcPct val="90000"/>
              </a:lnSpc>
              <a:spcBef>
                <a:spcPts val="1200"/>
              </a:spcBef>
              <a:buClr>
                <a:schemeClr val="tx1"/>
              </a:buClr>
              <a:buFont typeface="Arial" panose="020B0604020202020204" pitchFamily="34" charset="0"/>
              <a:buChar char="•"/>
            </a:pPr>
            <a:endParaRPr lang="en-US" altLang="en-US" sz="1600" baseline="0" dirty="0">
              <a:latin typeface="+mj-lt"/>
              <a:cs typeface="Arial" panose="020B0604020202020204" pitchFamily="34" charset="0"/>
            </a:endParaRPr>
          </a:p>
          <a:p>
            <a:pPr lvl="1">
              <a:lnSpc>
                <a:spcPct val="90000"/>
              </a:lnSpc>
              <a:spcBef>
                <a:spcPts val="1200"/>
              </a:spcBef>
              <a:buClr>
                <a:schemeClr val="tx1"/>
              </a:buClr>
              <a:buFont typeface="Arial" panose="020B0604020202020204" pitchFamily="34" charset="0"/>
              <a:buChar char="•"/>
            </a:pPr>
            <a:endParaRPr lang="en-US" altLang="en-US" sz="1600" baseline="0" dirty="0">
              <a:cs typeface="Arial" panose="020B0604020202020204" pitchFamily="34" charset="0"/>
            </a:endParaRPr>
          </a:p>
          <a:p>
            <a:pPr marL="457200" lvl="1"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620110" y="5840011"/>
            <a:ext cx="7845261" cy="338554"/>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1600" baseline="0" dirty="0">
                <a:latin typeface="Arial" panose="020B0604020202020204" pitchFamily="34" charset="0"/>
              </a:rPr>
              <a:t>Key issue:  Earth Orbit Hotel for tourists and scientists now in development</a:t>
            </a:r>
            <a:endParaRPr lang="en-US" altLang="en-US" sz="1600" baseline="0" dirty="0">
              <a:solidFill>
                <a:srgbClr val="000000"/>
              </a:solidFill>
              <a:latin typeface="+mj-lt"/>
            </a:endParaRPr>
          </a:p>
        </p:txBody>
      </p:sp>
      <p:pic>
        <p:nvPicPr>
          <p:cNvPr id="3" name="Picture 2" descr="A picture containing indoor, floor, ceiling&#10;&#10;Description automatically generated">
            <a:extLst>
              <a:ext uri="{FF2B5EF4-FFF2-40B4-BE49-F238E27FC236}">
                <a16:creationId xmlns:a16="http://schemas.microsoft.com/office/drawing/2014/main" id="{570EA7EF-6FC6-2367-F618-B1DBF2580D0A}"/>
              </a:ext>
            </a:extLst>
          </p:cNvPr>
          <p:cNvPicPr>
            <a:picLocks noChangeAspect="1"/>
          </p:cNvPicPr>
          <p:nvPr/>
        </p:nvPicPr>
        <p:blipFill>
          <a:blip r:embed="rId2"/>
          <a:stretch>
            <a:fillRect/>
          </a:stretch>
        </p:blipFill>
        <p:spPr>
          <a:xfrm>
            <a:off x="2963914" y="1570088"/>
            <a:ext cx="5672703" cy="3201605"/>
          </a:xfrm>
          <a:prstGeom prst="rect">
            <a:avLst/>
          </a:prstGeom>
        </p:spPr>
      </p:pic>
    </p:spTree>
    <p:extLst>
      <p:ext uri="{BB962C8B-B14F-4D97-AF65-F5344CB8AC3E}">
        <p14:creationId xmlns:p14="http://schemas.microsoft.com/office/powerpoint/2010/main" val="334104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Comparison of Earth Orbit Hotels vs. Lunar Colony</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519550" y="988276"/>
            <a:ext cx="8082455" cy="42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buFont typeface="Arial" panose="020B0604020202020204" pitchFamily="34" charset="0"/>
              <a:buChar char="•"/>
            </a:pPr>
            <a:r>
              <a:rPr lang="en-US" sz="1600" baseline="0" dirty="0">
                <a:latin typeface="+mj-lt"/>
              </a:rPr>
              <a:t>Given a lunar oxygen (or lunar water) transport vehicle for round trip transport between LEO and the Moon, the transport costs are similar</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Transport to the Moon may be twice the cost to LEO</a:t>
            </a:r>
          </a:p>
          <a:p>
            <a:pPr>
              <a:lnSpc>
                <a:spcPct val="90000"/>
              </a:lnSpc>
              <a:spcBef>
                <a:spcPts val="1200"/>
              </a:spcBef>
              <a:buClr>
                <a:schemeClr val="tx1"/>
              </a:buClr>
              <a:buFont typeface="Arial" panose="020B0604020202020204" pitchFamily="34" charset="0"/>
              <a:buChar char="•"/>
            </a:pPr>
            <a:r>
              <a:rPr lang="en-US" sz="1600" baseline="0" dirty="0">
                <a:latin typeface="+mj-lt"/>
              </a:rPr>
              <a:t>Key differences</a:t>
            </a:r>
            <a:endParaRPr lang="en-US" altLang="en-US" sz="1600" baseline="0" dirty="0">
              <a:latin typeface="+mj-lt"/>
              <a:cs typeface="Arial" panose="020B0604020202020204" pitchFamily="34" charset="0"/>
            </a:endParaRP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Building the colony</a:t>
            </a:r>
          </a:p>
          <a:p>
            <a:pPr lvl="2">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For orbital hotel, everything is built on Earth and transported to orbit</a:t>
            </a:r>
          </a:p>
          <a:p>
            <a:pPr lvl="2">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For lunar colony, most of the large stuff, particularly the colony itself, is built on the Moon out of materials that are on the Moon</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Sources of Income</a:t>
            </a:r>
          </a:p>
          <a:p>
            <a:pPr lvl="2">
              <a:lnSpc>
                <a:spcPct val="90000"/>
              </a:lnSpc>
              <a:spcBef>
                <a:spcPts val="1200"/>
              </a:spcBef>
              <a:buClr>
                <a:schemeClr val="tx1"/>
              </a:buClr>
              <a:buFont typeface="Arial" panose="020B0604020202020204" pitchFamily="34" charset="0"/>
              <a:buChar char="•"/>
            </a:pPr>
            <a:r>
              <a:rPr lang="en-US" altLang="en-US" sz="1600" baseline="0" dirty="0">
                <a:cs typeface="Arial" panose="020B0604020202020204" pitchFamily="34" charset="0"/>
              </a:rPr>
              <a:t>For orbital hotel: mostly tourism, limited science</a:t>
            </a:r>
          </a:p>
          <a:p>
            <a:pPr lvl="2">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Foe lunar colony: tourism, co-branding, advertising, </a:t>
            </a:r>
            <a:r>
              <a:rPr lang="en-US" altLang="en-US" sz="1600" baseline="30000" dirty="0">
                <a:latin typeface="+mj-lt"/>
                <a:cs typeface="Arial" panose="020B0604020202020204" pitchFamily="34" charset="0"/>
              </a:rPr>
              <a:t>3</a:t>
            </a:r>
            <a:r>
              <a:rPr lang="en-US" altLang="en-US" sz="1600" baseline="0" dirty="0">
                <a:latin typeface="+mj-lt"/>
                <a:cs typeface="Arial" panose="020B0604020202020204" pitchFamily="34" charset="0"/>
              </a:rPr>
              <a:t>He, lunar burial, education, lunar gems or material, lots of science (gravitational biology + lots more), solar system exploration, plus ~20 others</a:t>
            </a:r>
          </a:p>
          <a:p>
            <a:pPr lvl="1">
              <a:lnSpc>
                <a:spcPct val="90000"/>
              </a:lnSpc>
              <a:spcBef>
                <a:spcPts val="12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Likely to be multiple lunar </a:t>
            </a:r>
            <a:r>
              <a:rPr lang="en-US" altLang="en-US" sz="1600" baseline="0">
                <a:latin typeface="+mj-lt"/>
                <a:cs typeface="Arial" panose="020B0604020202020204" pitchFamily="34" charset="0"/>
              </a:rPr>
              <a:t>colonies in </a:t>
            </a:r>
            <a:r>
              <a:rPr lang="en-US" altLang="en-US" sz="1600" baseline="0" dirty="0">
                <a:latin typeface="+mj-lt"/>
                <a:cs typeface="Arial" panose="020B0604020202020204" pitchFamily="34" charset="0"/>
              </a:rPr>
              <a:t>multiple locations plus individual residences and meeting facilities</a:t>
            </a:r>
          </a:p>
          <a:p>
            <a:pPr>
              <a:lnSpc>
                <a:spcPct val="90000"/>
              </a:lnSpc>
              <a:spcBef>
                <a:spcPts val="1200"/>
              </a:spcBef>
              <a:buClr>
                <a:schemeClr val="tx1"/>
              </a:buClr>
              <a:buFont typeface="Arial" panose="020B0604020202020204" pitchFamily="34" charset="0"/>
              <a:buChar char="•"/>
            </a:pPr>
            <a:endParaRPr lang="en-US" altLang="en-US" sz="1600" baseline="0" dirty="0">
              <a:latin typeface="+mj-lt"/>
              <a:cs typeface="Arial" panose="020B0604020202020204" pitchFamily="34" charset="0"/>
            </a:endParaRPr>
          </a:p>
          <a:p>
            <a:pPr marL="0" indent="0">
              <a:lnSpc>
                <a:spcPct val="90000"/>
              </a:lnSpc>
              <a:spcBef>
                <a:spcPts val="1200"/>
              </a:spcBef>
              <a:buClr>
                <a:schemeClr val="tx1"/>
              </a:buClr>
              <a:buNone/>
            </a:pPr>
            <a:endParaRPr lang="en-US" altLang="en-US" sz="1600" baseline="0" dirty="0">
              <a:latin typeface="+mj-lt"/>
              <a:cs typeface="Arial" panose="020B0604020202020204" pitchFamily="34" charset="0"/>
            </a:endParaRPr>
          </a:p>
          <a:p>
            <a:pPr lvl="1">
              <a:lnSpc>
                <a:spcPct val="90000"/>
              </a:lnSpc>
              <a:spcBef>
                <a:spcPts val="1200"/>
              </a:spcBef>
              <a:buClr>
                <a:schemeClr val="tx1"/>
              </a:buClr>
              <a:buFont typeface="Arial" panose="020B0604020202020204" pitchFamily="34" charset="0"/>
              <a:buChar char="•"/>
            </a:pPr>
            <a:endParaRPr lang="en-US" altLang="en-US" sz="1600" baseline="0" dirty="0">
              <a:cs typeface="Arial" panose="020B0604020202020204" pitchFamily="34" charset="0"/>
            </a:endParaRPr>
          </a:p>
          <a:p>
            <a:pPr marL="457200" lvl="1"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933998" y="5823389"/>
            <a:ext cx="7274581" cy="584775"/>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altLang="en-US" sz="1600" baseline="0" dirty="0">
                <a:cs typeface="Arial" panose="020B0604020202020204" pitchFamily="34" charset="0"/>
              </a:rPr>
              <a:t>Key Issue: Inhabiting the Moon represents mankind expanding into the Universe with all that this implies.</a:t>
            </a:r>
          </a:p>
        </p:txBody>
      </p:sp>
    </p:spTree>
    <p:extLst>
      <p:ext uri="{BB962C8B-B14F-4D97-AF65-F5344CB8AC3E}">
        <p14:creationId xmlns:p14="http://schemas.microsoft.com/office/powerpoint/2010/main" val="3072274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15203" y="0"/>
            <a:ext cx="6237287" cy="644004"/>
          </a:xfrm>
        </p:spPr>
        <p:txBody>
          <a:bodyPr/>
          <a:lstStyle/>
          <a:p>
            <a:r>
              <a:rPr lang="en-US" altLang="en-US" sz="1800" dirty="0"/>
              <a:t>The Consequences of Developing </a:t>
            </a:r>
            <a:br>
              <a:rPr lang="en-US" altLang="en-US" sz="1800" dirty="0"/>
            </a:br>
            <a:r>
              <a:rPr lang="en-US" altLang="en-US" sz="1800" dirty="0"/>
              <a:t>the O’Neill Lunar Colony</a:t>
            </a:r>
          </a:p>
        </p:txBody>
      </p:sp>
      <p:sp>
        <p:nvSpPr>
          <p:cNvPr id="2" name="Content Placeholder 1">
            <a:extLst>
              <a:ext uri="{FF2B5EF4-FFF2-40B4-BE49-F238E27FC236}">
                <a16:creationId xmlns:a16="http://schemas.microsoft.com/office/drawing/2014/main" id="{25DD27A8-5844-0705-9BD7-C3957EC8A9EC}"/>
              </a:ext>
            </a:extLst>
          </p:cNvPr>
          <p:cNvSpPr>
            <a:spLocks noGrp="1"/>
          </p:cNvSpPr>
          <p:nvPr>
            <p:ph idx="1"/>
          </p:nvPr>
        </p:nvSpPr>
        <p:spPr>
          <a:xfrm>
            <a:off x="1060080" y="1239154"/>
            <a:ext cx="7023839" cy="4779579"/>
          </a:xfrm>
        </p:spPr>
        <p:txBody>
          <a:bodyPr/>
          <a:lstStyle/>
          <a:p>
            <a:r>
              <a:rPr lang="en-US" sz="1800" b="1" dirty="0">
                <a:solidFill>
                  <a:srgbClr val="FF0000"/>
                </a:solidFill>
                <a:latin typeface="+mj-lt"/>
              </a:rPr>
              <a:t>A consequence of an O’Neill Lunar Colony is that, in the not too distant future, one or more of the folks hearing this briefing or reading the charts, or possibly someone that works with you or for you (or is you), could be living and doing research on the Moon for several months or a year or two.</a:t>
            </a:r>
          </a:p>
          <a:p>
            <a:endParaRPr lang="en-US" sz="1800" b="1" dirty="0">
              <a:solidFill>
                <a:srgbClr val="FF0000"/>
              </a:solidFill>
              <a:latin typeface="+mj-lt"/>
            </a:endParaRPr>
          </a:p>
          <a:p>
            <a:r>
              <a:rPr lang="en-US" sz="1800" b="1" dirty="0">
                <a:latin typeface="+mj-lt"/>
              </a:rPr>
              <a:t>It would be a remarkably exciting job and lots of people would be interested.</a:t>
            </a:r>
          </a:p>
          <a:p>
            <a:endParaRPr lang="en-US" sz="1800" b="1" dirty="0">
              <a:latin typeface="+mj-lt"/>
            </a:endParaRPr>
          </a:p>
          <a:p>
            <a:r>
              <a:rPr lang="en-US" sz="1800" b="1" dirty="0">
                <a:latin typeface="+mj-lt"/>
              </a:rPr>
              <a:t>It would be remarkably exciting for the rest of us to watch.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95263"/>
            <a:ext cx="6237287" cy="381000"/>
          </a:xfrm>
        </p:spPr>
        <p:txBody>
          <a:bodyPr/>
          <a:lstStyle/>
          <a:p>
            <a:r>
              <a:rPr lang="en-US" altLang="en-US" sz="1800"/>
              <a:t>Summary</a:t>
            </a:r>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7" name="Rectangle 4">
            <a:extLst>
              <a:ext uri="{FF2B5EF4-FFF2-40B4-BE49-F238E27FC236}">
                <a16:creationId xmlns:a16="http://schemas.microsoft.com/office/drawing/2014/main" id="{DE9F203D-ED4F-F04B-98CF-A6E087F941A9}"/>
              </a:ext>
            </a:extLst>
          </p:cNvPr>
          <p:cNvSpPr>
            <a:spLocks noGrp="1" noChangeArrowheads="1"/>
          </p:cNvSpPr>
          <p:nvPr>
            <p:ph type="body" idx="1"/>
          </p:nvPr>
        </p:nvSpPr>
        <p:spPr>
          <a:xfrm>
            <a:off x="585185" y="3259336"/>
            <a:ext cx="7807325" cy="3462338"/>
          </a:xfrm>
        </p:spPr>
        <p:txBody>
          <a:bodyPr/>
          <a:lstStyle/>
          <a:p>
            <a:pPr marL="457200" lvl="1" indent="0">
              <a:lnSpc>
                <a:spcPct val="100000"/>
              </a:lnSpc>
              <a:spcBef>
                <a:spcPts val="800"/>
              </a:spcBef>
              <a:buNone/>
            </a:pPr>
            <a:r>
              <a:rPr lang="en-US" altLang="en-US" sz="1600" b="1" dirty="0">
                <a:solidFill>
                  <a:srgbClr val="FF0000"/>
                </a:solidFill>
                <a:latin typeface="Arial" panose="020B0604020202020204" pitchFamily="34" charset="0"/>
              </a:rPr>
              <a:t>1.   </a:t>
            </a:r>
            <a:r>
              <a:rPr lang="en-US" altLang="en-US" sz="1600" b="1" dirty="0">
                <a:solidFill>
                  <a:srgbClr val="FF0000"/>
                </a:solidFill>
              </a:rPr>
              <a:t>No new technology needed – </a:t>
            </a:r>
            <a:r>
              <a:rPr lang="en-US" altLang="en-US" sz="1600" b="1" u="sng" dirty="0">
                <a:solidFill>
                  <a:srgbClr val="FF0000"/>
                </a:solidFill>
              </a:rPr>
              <a:t>We can start today</a:t>
            </a:r>
          </a:p>
          <a:p>
            <a:pPr marL="457200" lvl="1" indent="0">
              <a:spcBef>
                <a:spcPts val="800"/>
              </a:spcBef>
              <a:buNone/>
            </a:pPr>
            <a:r>
              <a:rPr lang="en-US" altLang="en-US" sz="1600" b="1" dirty="0">
                <a:solidFill>
                  <a:srgbClr val="FF0000"/>
                </a:solidFill>
              </a:rPr>
              <a:t>2.   Most work will be done inside using normal Earth equipment</a:t>
            </a:r>
          </a:p>
          <a:p>
            <a:pPr marL="457200" lvl="1" indent="0">
              <a:spcBef>
                <a:spcPts val="800"/>
              </a:spcBef>
              <a:buNone/>
            </a:pPr>
            <a:r>
              <a:rPr lang="en-US" altLang="en-US" sz="1600" b="1" dirty="0">
                <a:solidFill>
                  <a:srgbClr val="FF0000"/>
                </a:solidFill>
              </a:rPr>
              <a:t>3.   Living on the Moon will generally be safer than living on Earth</a:t>
            </a:r>
          </a:p>
          <a:p>
            <a:pPr marL="457200" lvl="1" indent="0">
              <a:spcBef>
                <a:spcPts val="800"/>
              </a:spcBef>
              <a:buNone/>
            </a:pPr>
            <a:r>
              <a:rPr lang="en-US" altLang="en-US" sz="1600" b="1" dirty="0">
                <a:solidFill>
                  <a:srgbClr val="FF0000"/>
                </a:solidFill>
              </a:rPr>
              <a:t>4.   Use oxygen, and possibly hydrogen, from the Moon as propellants to 	dramatically reduce transportation cost</a:t>
            </a:r>
          </a:p>
          <a:p>
            <a:pPr marL="457200" lvl="1" indent="0">
              <a:spcBef>
                <a:spcPts val="800"/>
              </a:spcBef>
              <a:buNone/>
            </a:pPr>
            <a:r>
              <a:rPr lang="en-US" altLang="en-US" sz="1600" b="1" dirty="0">
                <a:solidFill>
                  <a:srgbClr val="FF0000"/>
                </a:solidFill>
              </a:rPr>
              <a:t>5.   Estimated income at the start = $10B/</a:t>
            </a:r>
            <a:r>
              <a:rPr lang="en-US" altLang="en-US" sz="1600" b="1" dirty="0" err="1">
                <a:solidFill>
                  <a:srgbClr val="FF0000"/>
                </a:solidFill>
              </a:rPr>
              <a:t>yr</a:t>
            </a:r>
            <a:r>
              <a:rPr lang="en-US" altLang="en-US" sz="1600" b="1" dirty="0">
                <a:solidFill>
                  <a:srgbClr val="FF0000"/>
                </a:solidFill>
              </a:rPr>
              <a:t> (modest profit to start)</a:t>
            </a:r>
          </a:p>
          <a:p>
            <a:pPr marL="457200" lvl="1" indent="0">
              <a:spcBef>
                <a:spcPts val="800"/>
              </a:spcBef>
              <a:buNone/>
            </a:pPr>
            <a:r>
              <a:rPr lang="en-US" altLang="en-US" sz="1600" b="1" dirty="0">
                <a:solidFill>
                  <a:srgbClr val="FF0000"/>
                </a:solidFill>
              </a:rPr>
              <a:t>6.   Estimated income when up and running = $100B/</a:t>
            </a:r>
            <a:r>
              <a:rPr lang="en-US" altLang="en-US" sz="1600" b="1" dirty="0" err="1">
                <a:solidFill>
                  <a:srgbClr val="FF0000"/>
                </a:solidFill>
              </a:rPr>
              <a:t>yr</a:t>
            </a:r>
            <a:r>
              <a:rPr lang="en-US" altLang="en-US" sz="1600" b="1" dirty="0">
                <a:solidFill>
                  <a:srgbClr val="FF0000"/>
                </a:solidFill>
              </a:rPr>
              <a:t> with lots of profit</a:t>
            </a:r>
          </a:p>
          <a:p>
            <a:pPr marL="457200" lvl="1" indent="0">
              <a:spcBef>
                <a:spcPts val="800"/>
              </a:spcBef>
              <a:buNone/>
            </a:pPr>
            <a:r>
              <a:rPr lang="en-US" altLang="en-US" sz="1600" b="1" dirty="0">
                <a:solidFill>
                  <a:srgbClr val="FF0000"/>
                </a:solidFill>
              </a:rPr>
              <a:t>7.   Any business that can operate at labor rates 2 - 3 times that of the US 	can be profitable on the Moon – this creates remarkable advertising </a:t>
            </a: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620713" y="920970"/>
            <a:ext cx="8086725"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pPr>
            <a:r>
              <a:rPr lang="en-US" altLang="en-US" sz="1600" baseline="0" dirty="0">
                <a:latin typeface="Arial" panose="020B0604020202020204" pitchFamily="34" charset="0"/>
                <a:cs typeface="Arial" panose="020B0604020202020204" pitchFamily="34" charset="0"/>
              </a:rPr>
              <a:t>Studies and Speculation have been ongoing for decades on building colonies on the Moon and planets to allow humankind to expand into the solar system</a:t>
            </a:r>
          </a:p>
          <a:p>
            <a:pPr>
              <a:lnSpc>
                <a:spcPct val="90000"/>
              </a:lnSpc>
              <a:spcBef>
                <a:spcPts val="1200"/>
              </a:spcBef>
              <a:buClr>
                <a:schemeClr val="tx1"/>
              </a:buClr>
            </a:pPr>
            <a:r>
              <a:rPr lang="en-US" altLang="en-US" sz="1600" baseline="0" dirty="0">
                <a:latin typeface="Arial" panose="020B0604020202020204" pitchFamily="34" charset="0"/>
                <a:cs typeface="Arial" panose="020B0604020202020204" pitchFamily="34" charset="0"/>
              </a:rPr>
              <a:t>in 1974, Gerard O’Neill at Princeton initiated an extensive discussion of building large human colonies in space, away from any moons or planets</a:t>
            </a:r>
          </a:p>
          <a:p>
            <a:pPr>
              <a:lnSpc>
                <a:spcPct val="90000"/>
              </a:lnSpc>
              <a:spcBef>
                <a:spcPts val="1200"/>
              </a:spcBef>
              <a:buClr>
                <a:schemeClr val="tx1"/>
              </a:buClr>
            </a:pPr>
            <a:endParaRPr lang="en-US" altLang="en-US" sz="1600" baseline="0" dirty="0">
              <a:latin typeface="Arial" panose="020B0604020202020204" pitchFamily="34" charset="0"/>
              <a:cs typeface="Arial" panose="020B0604020202020204" pitchFamily="34" charset="0"/>
            </a:endParaRPr>
          </a:p>
          <a:p>
            <a:pPr>
              <a:lnSpc>
                <a:spcPct val="90000"/>
              </a:lnSpc>
              <a:spcBef>
                <a:spcPts val="1200"/>
              </a:spcBef>
              <a:buClr>
                <a:schemeClr val="tx1"/>
              </a:buClr>
            </a:pPr>
            <a:endParaRPr lang="en-US" altLang="en-US" sz="1600" baseline="0" dirty="0">
              <a:latin typeface="Arial" panose="020B0604020202020204" pitchFamily="34" charset="0"/>
              <a:cs typeface="Arial" panose="020B0604020202020204" pitchFamily="34" charset="0"/>
            </a:endParaRPr>
          </a:p>
        </p:txBody>
      </p:sp>
      <p:sp>
        <p:nvSpPr>
          <p:cNvPr id="13" name="TextBox 1">
            <a:extLst>
              <a:ext uri="{FF2B5EF4-FFF2-40B4-BE49-F238E27FC236}">
                <a16:creationId xmlns:a16="http://schemas.microsoft.com/office/drawing/2014/main" id="{580B0FDB-7398-7241-83A9-BCB12A1F53A6}"/>
              </a:ext>
            </a:extLst>
          </p:cNvPr>
          <p:cNvSpPr txBox="1">
            <a:spLocks noChangeArrowheads="1"/>
          </p:cNvSpPr>
          <p:nvPr/>
        </p:nvSpPr>
        <p:spPr bwMode="auto">
          <a:xfrm>
            <a:off x="585185" y="2093331"/>
            <a:ext cx="7920038" cy="1077218"/>
          </a:xfrm>
          <a:prstGeom prst="rect">
            <a:avLst/>
          </a:prstGeom>
          <a:solidFill>
            <a:srgbClr val="FFFF00"/>
          </a:solidFill>
          <a:ln w="25400">
            <a:solidFill>
              <a:schemeClr val="tx1"/>
            </a:solidFill>
            <a:miter lim="800000"/>
            <a:headEnd/>
            <a:tailEnd/>
          </a:ln>
        </p:spPr>
        <p:txBody>
          <a:bodyPr>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By moving an enclosed O’Neill-style colony to the surface of the Moon, we can dramatically reduce cost, provide clean nuclear energy for Earth, provide a fun and romantic tourist destination like no other, and </a:t>
            </a:r>
            <a:r>
              <a:rPr lang="en-US" altLang="en-US" sz="1600" u="sng" baseline="0" dirty="0">
                <a:latin typeface="Arial" panose="020B0604020202020204" pitchFamily="34" charset="0"/>
              </a:rPr>
              <a:t>generate $100 billion/year near-term income</a:t>
            </a:r>
            <a:r>
              <a:rPr lang="en-US" altLang="en-US" sz="1600" u="sng" baseline="0" dirty="0">
                <a:solidFill>
                  <a:srgbClr val="000000"/>
                </a:solidFill>
                <a:latin typeface="Arial" panose="020B0604020202020204" pitchFamily="34" charset="0"/>
              </a:rPr>
              <a:t> from multiple lunar sources.</a:t>
            </a:r>
            <a:endParaRPr lang="en-US" altLang="en-US" sz="1600" u="sng" baseline="0" dirty="0">
              <a:solidFill>
                <a:srgbClr val="000000"/>
              </a:solidFill>
              <a:latin typeface="+mj-lt"/>
            </a:endParaRPr>
          </a:p>
        </p:txBody>
      </p:sp>
      <p:sp>
        <p:nvSpPr>
          <p:cNvPr id="8" name="TextBox 1">
            <a:extLst>
              <a:ext uri="{FF2B5EF4-FFF2-40B4-BE49-F238E27FC236}">
                <a16:creationId xmlns:a16="http://schemas.microsoft.com/office/drawing/2014/main" id="{411F7E65-B93D-364C-9727-645E2AC7482B}"/>
              </a:ext>
            </a:extLst>
          </p:cNvPr>
          <p:cNvSpPr txBox="1">
            <a:spLocks noChangeArrowheads="1"/>
          </p:cNvSpPr>
          <p:nvPr/>
        </p:nvSpPr>
        <p:spPr bwMode="auto">
          <a:xfrm>
            <a:off x="585185" y="5857875"/>
            <a:ext cx="7920038" cy="584775"/>
          </a:xfrm>
          <a:prstGeom prst="rect">
            <a:avLst/>
          </a:prstGeom>
          <a:solidFill>
            <a:srgbClr val="FFFF00"/>
          </a:solidFill>
          <a:ln w="25400">
            <a:solidFill>
              <a:schemeClr val="tx1"/>
            </a:solidFill>
            <a:miter lim="800000"/>
            <a:headEnd/>
            <a:tailEnd/>
          </a:ln>
        </p:spPr>
        <p:txBody>
          <a:bodyPr>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Working on the Moon can be highly profitable, provide clean energy for Earth, and be fun, safe, exciting, and satisfying to both watch and be a part of.</a:t>
            </a:r>
            <a:endParaRPr lang="en-US" altLang="en-US" sz="1600" baseline="0" dirty="0">
              <a:solidFill>
                <a:srgbClr val="000000"/>
              </a:solidFill>
              <a:latin typeface="+mj-lt"/>
            </a:endParaRPr>
          </a:p>
        </p:txBody>
      </p:sp>
    </p:spTree>
    <p:extLst>
      <p:ext uri="{BB962C8B-B14F-4D97-AF65-F5344CB8AC3E}">
        <p14:creationId xmlns:p14="http://schemas.microsoft.com/office/powerpoint/2010/main" val="1827694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F4EED2E9-C81A-9F45-81A3-F56F694AF879}"/>
              </a:ext>
            </a:extLst>
          </p:cNvPr>
          <p:cNvSpPr>
            <a:spLocks noGrp="1" noChangeArrowheads="1"/>
          </p:cNvSpPr>
          <p:nvPr>
            <p:ph type="title"/>
          </p:nvPr>
        </p:nvSpPr>
        <p:spPr>
          <a:xfrm>
            <a:off x="2333070" y="68245"/>
            <a:ext cx="6716806" cy="618137"/>
          </a:xfrm>
        </p:spPr>
        <p:txBody>
          <a:bodyPr/>
          <a:lstStyle/>
          <a:p>
            <a:r>
              <a:rPr lang="en-US" altLang="en-US" sz="1800" dirty="0"/>
              <a:t>The O’Neill Lunar Colony – Dramatically Reduce the Size of an O’Neill Space Colony and Move It to Surface of the Moon</a:t>
            </a:r>
          </a:p>
        </p:txBody>
      </p:sp>
      <p:sp>
        <p:nvSpPr>
          <p:cNvPr id="7170" name="Rectangle 3">
            <a:extLst>
              <a:ext uri="{FF2B5EF4-FFF2-40B4-BE49-F238E27FC236}">
                <a16:creationId xmlns:a16="http://schemas.microsoft.com/office/drawing/2014/main" id="{2A2A219A-7652-544D-B6D3-B90CC01F0DCF}"/>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7" name="Rectangle 3">
            <a:extLst>
              <a:ext uri="{FF2B5EF4-FFF2-40B4-BE49-F238E27FC236}">
                <a16:creationId xmlns:a16="http://schemas.microsoft.com/office/drawing/2014/main" id="{CD09F23E-2E5F-2A4D-AB94-83D37D8CD8E8}"/>
              </a:ext>
            </a:extLst>
          </p:cNvPr>
          <p:cNvSpPr txBox="1">
            <a:spLocks noChangeArrowheads="1"/>
          </p:cNvSpPr>
          <p:nvPr/>
        </p:nvSpPr>
        <p:spPr bwMode="auto">
          <a:xfrm>
            <a:off x="375700" y="4048322"/>
            <a:ext cx="8495034" cy="2510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700"/>
              </a:spcBef>
              <a:buFontTx/>
              <a:buNone/>
              <a:tabLst>
                <a:tab pos="2743200" algn="l"/>
              </a:tabLst>
            </a:pPr>
            <a:r>
              <a:rPr lang="en-US" altLang="en-US" sz="1600" baseline="0" dirty="0">
                <a:latin typeface="Arial" panose="020B0604020202020204" pitchFamily="34" charset="0"/>
              </a:rPr>
              <a:t>•	2 domes for 1,000 people, each with twice the area of a 100,000-person stadium</a:t>
            </a:r>
          </a:p>
          <a:p>
            <a:pPr>
              <a:lnSpc>
                <a:spcPct val="90000"/>
              </a:lnSpc>
              <a:spcBef>
                <a:spcPts val="700"/>
              </a:spcBef>
              <a:buNone/>
              <a:tabLst>
                <a:tab pos="2743200" algn="l"/>
              </a:tabLst>
            </a:pPr>
            <a:r>
              <a:rPr lang="en-US" altLang="en-US" sz="1600" baseline="0" dirty="0">
                <a:latin typeface="Arial" panose="020B0604020202020204" pitchFamily="34" charset="0"/>
              </a:rPr>
              <a:t>•	Excellent living conditions for an extended stay in 1/6</a:t>
            </a:r>
            <a:r>
              <a:rPr lang="en-US" altLang="en-US" sz="1600" baseline="30000" dirty="0">
                <a:latin typeface="Arial" panose="020B0604020202020204" pitchFamily="34" charset="0"/>
              </a:rPr>
              <a:t>th</a:t>
            </a:r>
            <a:r>
              <a:rPr lang="en-US" altLang="en-US" sz="1600" baseline="0" dirty="0">
                <a:latin typeface="Arial" panose="020B0604020202020204" pitchFamily="34" charset="0"/>
              </a:rPr>
              <a:t> g</a:t>
            </a:r>
          </a:p>
          <a:p>
            <a:pPr>
              <a:lnSpc>
                <a:spcPct val="90000"/>
              </a:lnSpc>
              <a:spcBef>
                <a:spcPts val="700"/>
              </a:spcBef>
              <a:buFontTx/>
              <a:buNone/>
              <a:tabLst>
                <a:tab pos="2743200" algn="l"/>
              </a:tabLst>
            </a:pPr>
            <a:r>
              <a:rPr lang="en-US" altLang="en-US" sz="1600" baseline="0" dirty="0">
                <a:solidFill>
                  <a:srgbClr val="00B050"/>
                </a:solidFill>
                <a:latin typeface="Arial" panose="020B0604020202020204" pitchFamily="34" charset="0"/>
              </a:rPr>
              <a:t>•	Nearly all the raw materials are already on the Moon </a:t>
            </a:r>
          </a:p>
          <a:p>
            <a:pPr>
              <a:lnSpc>
                <a:spcPct val="90000"/>
              </a:lnSpc>
              <a:spcBef>
                <a:spcPts val="700"/>
              </a:spcBef>
              <a:buFontTx/>
              <a:buNone/>
              <a:tabLst>
                <a:tab pos="2743200" algn="l"/>
              </a:tabLst>
            </a:pPr>
            <a:r>
              <a:rPr lang="en-US" altLang="en-US" sz="1600" baseline="0" dirty="0">
                <a:solidFill>
                  <a:srgbClr val="00B050"/>
                </a:solidFill>
                <a:latin typeface="Arial" panose="020B0604020202020204" pitchFamily="34" charset="0"/>
              </a:rPr>
              <a:t>•	Can do most of the work inside, rather than outside</a:t>
            </a:r>
          </a:p>
          <a:p>
            <a:pPr>
              <a:lnSpc>
                <a:spcPct val="90000"/>
              </a:lnSpc>
              <a:spcBef>
                <a:spcPts val="700"/>
              </a:spcBef>
              <a:buFontTx/>
              <a:buNone/>
              <a:tabLst>
                <a:tab pos="2743200" algn="l"/>
              </a:tabLst>
            </a:pPr>
            <a:r>
              <a:rPr lang="en-US" altLang="en-US" sz="1600" baseline="0" dirty="0">
                <a:solidFill>
                  <a:srgbClr val="00B050"/>
                </a:solidFill>
                <a:latin typeface="Arial" panose="020B0604020202020204" pitchFamily="34" charset="0"/>
              </a:rPr>
              <a:t>•	Can use everyday commercial equipment brought from Earth</a:t>
            </a:r>
          </a:p>
          <a:p>
            <a:pPr>
              <a:lnSpc>
                <a:spcPct val="90000"/>
              </a:lnSpc>
              <a:spcBef>
                <a:spcPts val="700"/>
              </a:spcBef>
              <a:buClr>
                <a:schemeClr val="tx1"/>
              </a:buClr>
            </a:pPr>
            <a:r>
              <a:rPr lang="en-US" altLang="en-US" sz="1600" baseline="0" dirty="0">
                <a:solidFill>
                  <a:srgbClr val="FF0000"/>
                </a:solidFill>
                <a:latin typeface="Arial" panose="020B0604020202020204" pitchFamily="34" charset="0"/>
                <a:cs typeface="Arial" panose="020B0604020202020204" pitchFamily="34" charset="0"/>
              </a:rPr>
              <a:t>Many sources of </a:t>
            </a:r>
            <a:r>
              <a:rPr lang="en-US" altLang="en-US" sz="1600" i="1" baseline="0" dirty="0">
                <a:solidFill>
                  <a:srgbClr val="FF0000"/>
                </a:solidFill>
                <a:latin typeface="Arial" panose="020B0604020202020204" pitchFamily="34" charset="0"/>
                <a:cs typeface="Arial" panose="020B0604020202020204" pitchFamily="34" charset="0"/>
              </a:rPr>
              <a:t>external income </a:t>
            </a:r>
            <a:r>
              <a:rPr lang="en-US" altLang="en-US" sz="1600" baseline="0" dirty="0">
                <a:solidFill>
                  <a:srgbClr val="FF0000"/>
                </a:solidFill>
                <a:latin typeface="Arial" panose="020B0604020202020204" pitchFamily="34" charset="0"/>
                <a:cs typeface="Arial" panose="020B0604020202020204" pitchFamily="34" charset="0"/>
              </a:rPr>
              <a:t>from work not required to support the colonists </a:t>
            </a:r>
          </a:p>
          <a:p>
            <a:pPr marL="731520">
              <a:lnSpc>
                <a:spcPct val="90000"/>
              </a:lnSpc>
              <a:spcBef>
                <a:spcPts val="200"/>
              </a:spcBef>
              <a:buClr>
                <a:schemeClr val="tx1"/>
              </a:buClr>
            </a:pPr>
            <a:r>
              <a:rPr lang="en-US" altLang="en-US" sz="1600" baseline="30000" dirty="0">
                <a:solidFill>
                  <a:srgbClr val="FF0000"/>
                </a:solidFill>
                <a:latin typeface="Arial" panose="020B0604020202020204" pitchFamily="34" charset="0"/>
                <a:cs typeface="Arial" panose="020B0604020202020204" pitchFamily="34" charset="0"/>
              </a:rPr>
              <a:t>3</a:t>
            </a:r>
            <a:r>
              <a:rPr lang="en-US" altLang="en-US" sz="1600" baseline="0" dirty="0">
                <a:solidFill>
                  <a:srgbClr val="FF0000"/>
                </a:solidFill>
                <a:latin typeface="Arial" panose="020B0604020202020204" pitchFamily="34" charset="0"/>
                <a:cs typeface="Arial" panose="020B0604020202020204" pitchFamily="34" charset="0"/>
              </a:rPr>
              <a:t>He for Earth		•  Space Tourism		•  Lunar Burial</a:t>
            </a:r>
          </a:p>
          <a:p>
            <a:pPr marL="731520">
              <a:lnSpc>
                <a:spcPct val="90000"/>
              </a:lnSpc>
              <a:spcBef>
                <a:spcPts val="200"/>
              </a:spcBef>
              <a:buClr>
                <a:schemeClr val="tx1"/>
              </a:buClr>
            </a:pPr>
            <a:r>
              <a:rPr lang="en-US" altLang="en-US" sz="1600" baseline="0" dirty="0">
                <a:solidFill>
                  <a:srgbClr val="FF0000"/>
                </a:solidFill>
                <a:latin typeface="Arial" panose="020B0604020202020204" pitchFamily="34" charset="0"/>
                <a:cs typeface="Arial" panose="020B0604020202020204" pitchFamily="34" charset="0"/>
              </a:rPr>
              <a:t>Entertainment/Sports	•  Co-branding		•  Many more</a:t>
            </a:r>
            <a:endParaRPr lang="en-US" altLang="en-US" sz="1600" baseline="0" dirty="0">
              <a:latin typeface="Arial" panose="020B0604020202020204" pitchFamily="34" charset="0"/>
              <a:cs typeface="Arial" panose="020B0604020202020204" pitchFamily="34" charset="0"/>
            </a:endParaRPr>
          </a:p>
        </p:txBody>
      </p:sp>
      <p:pic>
        <p:nvPicPr>
          <p:cNvPr id="10" name="Picture 10" descr="lunar dome2 copy.jpg">
            <a:extLst>
              <a:ext uri="{FF2B5EF4-FFF2-40B4-BE49-F238E27FC236}">
                <a16:creationId xmlns:a16="http://schemas.microsoft.com/office/drawing/2014/main" id="{1AB09707-EF49-EA4C-91E8-A38A284172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8498" y="984400"/>
            <a:ext cx="3936439" cy="295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Lunar Colony 4">
            <a:extLst>
              <a:ext uri="{FF2B5EF4-FFF2-40B4-BE49-F238E27FC236}">
                <a16:creationId xmlns:a16="http://schemas.microsoft.com/office/drawing/2014/main" id="{220F27A2-A4CC-304A-9E6F-0C35FEAFC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13" r="8191"/>
          <a:stretch/>
        </p:blipFill>
        <p:spPr bwMode="auto">
          <a:xfrm>
            <a:off x="4813742" y="1011333"/>
            <a:ext cx="3838311" cy="293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6D62B13-54BF-224B-8C9C-67EB68F9C715}"/>
              </a:ext>
            </a:extLst>
          </p:cNvPr>
          <p:cNvSpPr txBox="1"/>
          <p:nvPr/>
        </p:nvSpPr>
        <p:spPr>
          <a:xfrm>
            <a:off x="2900859" y="948273"/>
            <a:ext cx="1681651" cy="666849"/>
          </a:xfrm>
          <a:prstGeom prst="rect">
            <a:avLst/>
          </a:prstGeom>
          <a:noFill/>
        </p:spPr>
        <p:txBody>
          <a:bodyPr wrap="square" rtlCol="0">
            <a:spAutoFit/>
          </a:bodyPr>
          <a:lstStyle/>
          <a:p>
            <a:pPr algn="ctr"/>
            <a:r>
              <a:rPr lang="en-US">
                <a:solidFill>
                  <a:schemeClr val="bg1"/>
                </a:solidFill>
              </a:rPr>
              <a:t>O’Neill Lunar Colony</a:t>
            </a:r>
          </a:p>
        </p:txBody>
      </p:sp>
      <p:sp>
        <p:nvSpPr>
          <p:cNvPr id="8" name="TextBox 5">
            <a:extLst>
              <a:ext uri="{FF2B5EF4-FFF2-40B4-BE49-F238E27FC236}">
                <a16:creationId xmlns:a16="http://schemas.microsoft.com/office/drawing/2014/main" id="{74AC18C2-6C30-C14C-B518-5013528FAFEC}"/>
              </a:ext>
            </a:extLst>
          </p:cNvPr>
          <p:cNvSpPr txBox="1">
            <a:spLocks noChangeArrowheads="1"/>
          </p:cNvSpPr>
          <p:nvPr/>
        </p:nvSpPr>
        <p:spPr bwMode="auto">
          <a:xfrm>
            <a:off x="6861770" y="4418916"/>
            <a:ext cx="1917040" cy="1077218"/>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baseline="0">
                <a:latin typeface="Arial" panose="020B0604020202020204" pitchFamily="34" charset="0"/>
              </a:rPr>
              <a:t>An interesting idea, but how do we do it and what are the risks?</a:t>
            </a:r>
          </a:p>
        </p:txBody>
      </p:sp>
    </p:spTree>
    <p:extLst>
      <p:ext uri="{BB962C8B-B14F-4D97-AF65-F5344CB8AC3E}">
        <p14:creationId xmlns:p14="http://schemas.microsoft.com/office/powerpoint/2010/main" val="196828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What Are the O’Neill Lunar Colony Objectives?</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620713" y="945776"/>
            <a:ext cx="8086725" cy="54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900"/>
              </a:spcBef>
              <a:buClr>
                <a:schemeClr val="tx1"/>
              </a:buClr>
              <a:buFont typeface="+mj-lt"/>
              <a:buAutoNum type="arabicPeriod"/>
            </a:pPr>
            <a:r>
              <a:rPr lang="en-US" altLang="en-US" sz="1600" baseline="0" dirty="0">
                <a:solidFill>
                  <a:srgbClr val="FF0000"/>
                </a:solidFill>
                <a:latin typeface="Arial" panose="020B0604020202020204" pitchFamily="34" charset="0"/>
                <a:cs typeface="Arial" panose="020B0604020202020204" pitchFamily="34" charset="0"/>
              </a:rPr>
              <a:t>Near Term</a:t>
            </a:r>
          </a:p>
          <a:p>
            <a:pPr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Want to start work on the Colony today</a:t>
            </a:r>
          </a:p>
          <a:p>
            <a:pPr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Want to start building it within 2-3 years</a:t>
            </a:r>
          </a:p>
          <a:p>
            <a:pPr lvl="1">
              <a:lnSpc>
                <a:spcPct val="90000"/>
              </a:lnSpc>
              <a:spcBef>
                <a:spcPts val="9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Want income generation to start as soon as we start building it (or  maybe sooner)</a:t>
            </a:r>
          </a:p>
          <a:p>
            <a:pPr lvl="1">
              <a:lnSpc>
                <a:spcPct val="90000"/>
              </a:lnSpc>
              <a:spcBef>
                <a:spcPts val="9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Want a full-scale Colony on the rim of Copernicus within 10 to 15 years</a:t>
            </a:r>
          </a:p>
          <a:p>
            <a:pPr>
              <a:lnSpc>
                <a:spcPct val="90000"/>
              </a:lnSpc>
              <a:spcBef>
                <a:spcPts val="900"/>
              </a:spcBef>
              <a:buClr>
                <a:schemeClr val="tx1"/>
              </a:buClr>
              <a:buFont typeface="+mj-lt"/>
              <a:buAutoNum type="arabicPeriod" startAt="2"/>
            </a:pPr>
            <a:r>
              <a:rPr lang="en-US" altLang="en-US" sz="1600" baseline="0" dirty="0">
                <a:solidFill>
                  <a:srgbClr val="FF0000"/>
                </a:solidFill>
                <a:latin typeface="Arial" panose="020B0604020202020204" pitchFamily="34" charset="0"/>
                <a:cs typeface="Arial" panose="020B0604020202020204" pitchFamily="34" charset="0"/>
              </a:rPr>
              <a:t>Low Cost</a:t>
            </a:r>
          </a:p>
          <a:p>
            <a:pPr lvl="1">
              <a:lnSpc>
                <a:spcPct val="90000"/>
              </a:lnSpc>
              <a:spcBef>
                <a:spcPts val="900"/>
              </a:spcBef>
              <a:buClr>
                <a:schemeClr val="tx1"/>
              </a:buClr>
              <a:buFont typeface="Arial" panose="020B0604020202020204" pitchFamily="34" charset="0"/>
              <a:buChar char="•"/>
            </a:pPr>
            <a:r>
              <a:rPr lang="en-US" sz="1600" baseline="0" dirty="0">
                <a:solidFill>
                  <a:srgbClr val="FF0000"/>
                </a:solidFill>
              </a:rPr>
              <a:t>Estimate for a 1,000-person lunar colony: $3B to create, $13B to get to the Moon over several years, and $2B/</a:t>
            </a:r>
            <a:r>
              <a:rPr lang="en-US" sz="1600" baseline="0" dirty="0" err="1">
                <a:solidFill>
                  <a:srgbClr val="FF0000"/>
                </a:solidFill>
              </a:rPr>
              <a:t>yr</a:t>
            </a:r>
            <a:r>
              <a:rPr lang="en-US" sz="1600" baseline="0" dirty="0">
                <a:solidFill>
                  <a:srgbClr val="FF0000"/>
                </a:solidFill>
              </a:rPr>
              <a:t> to support, with no more than 10% from one company or country </a:t>
            </a:r>
          </a:p>
          <a:p>
            <a:pPr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Will work very hard to drive down cost.  May not meet the objective above, but I expect that we can come close</a:t>
            </a:r>
          </a:p>
          <a:p>
            <a:pPr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Will work from the outset in an “industrial” mode – finding the right balance in what we undertake and doing it quickly, safely, and at low cost, but not “optimally”</a:t>
            </a:r>
          </a:p>
          <a:p>
            <a:pPr marL="0" indent="0">
              <a:lnSpc>
                <a:spcPct val="90000"/>
              </a:lnSpc>
              <a:spcBef>
                <a:spcPts val="9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9249ACE1-A2B0-C345-BAF4-AB1393822D9F}"/>
              </a:ext>
            </a:extLst>
          </p:cNvPr>
          <p:cNvSpPr txBox="1">
            <a:spLocks noChangeArrowheads="1"/>
          </p:cNvSpPr>
          <p:nvPr/>
        </p:nvSpPr>
        <p:spPr bwMode="auto">
          <a:xfrm>
            <a:off x="603248" y="5321458"/>
            <a:ext cx="7983861" cy="1077218"/>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We want to build on the remarkable work that NASA and the space community (US and international) have done over 50 years and create a robust environment for human expansion to the Moon to benefit all of us and particularly those who help make it happen. </a:t>
            </a:r>
            <a:endParaRPr lang="en-US" altLang="en-US" sz="1600" baseline="0" dirty="0">
              <a:solidFill>
                <a:srgbClr val="000000"/>
              </a:solidFill>
              <a:latin typeface="+mj-lt"/>
            </a:endParaRPr>
          </a:p>
        </p:txBody>
      </p:sp>
    </p:spTree>
    <p:extLst>
      <p:ext uri="{BB962C8B-B14F-4D97-AF65-F5344CB8AC3E}">
        <p14:creationId xmlns:p14="http://schemas.microsoft.com/office/powerpoint/2010/main" val="298364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O’Neill Lunar Colony Objectives – 2</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620713" y="911860"/>
            <a:ext cx="8250017" cy="47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200"/>
              </a:spcBef>
              <a:buClr>
                <a:schemeClr val="tx1"/>
              </a:buClr>
              <a:buFont typeface="+mj-lt"/>
              <a:buAutoNum type="arabicPeriod" startAt="3"/>
            </a:pPr>
            <a:r>
              <a:rPr lang="en-US" altLang="en-US" sz="1600" baseline="0" dirty="0">
                <a:solidFill>
                  <a:srgbClr val="FF0000"/>
                </a:solidFill>
                <a:latin typeface="Arial" panose="020B0604020202020204" pitchFamily="34" charset="0"/>
                <a:cs typeface="Arial" panose="020B0604020202020204" pitchFamily="34" charset="0"/>
              </a:rPr>
              <a:t>Low Risk</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Low technical risk </a:t>
            </a:r>
            <a:r>
              <a:rPr lang="en-US" altLang="en-US" sz="1600" baseline="0" dirty="0">
                <a:cs typeface="Arial" panose="020B0604020202020204" pitchFamily="34" charset="0"/>
              </a:rPr>
              <a:t>– using primarily existing technology, most of it inside the colony</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Low to moderate financial risk </a:t>
            </a:r>
            <a:r>
              <a:rPr lang="en-US" altLang="en-US" sz="1600" baseline="0" dirty="0">
                <a:cs typeface="Arial" panose="020B0604020202020204" pitchFamily="34" charset="0"/>
              </a:rPr>
              <a:t>– High profit margins with 20+ ways to generate income</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Safer for people than living on Earth </a:t>
            </a:r>
            <a:r>
              <a:rPr lang="en-US" altLang="en-US" sz="1600" baseline="0" dirty="0">
                <a:cs typeface="Arial" panose="020B0604020202020204" pitchFamily="34" charset="0"/>
              </a:rPr>
              <a:t>– In some respects the lunar </a:t>
            </a:r>
            <a:br>
              <a:rPr lang="en-US" altLang="en-US" sz="1600" baseline="0" dirty="0">
                <a:cs typeface="Arial" panose="020B0604020202020204" pitchFamily="34" charset="0"/>
              </a:rPr>
            </a:br>
            <a:r>
              <a:rPr lang="en-US" altLang="en-US" sz="1600" baseline="0" dirty="0">
                <a:cs typeface="Arial" panose="020B0604020202020204" pitchFamily="34" charset="0"/>
              </a:rPr>
              <a:t>environment is harsh, but floods, hurricanes, earthquakes, and </a:t>
            </a:r>
            <a:r>
              <a:rPr lang="en-US" altLang="ja-JP" sz="1600" baseline="0" dirty="0"/>
              <a:t>poisonous snakes don’t exist and nothing in the environment regards you as lunch</a:t>
            </a:r>
          </a:p>
          <a:p>
            <a:pPr lvl="2">
              <a:lnSpc>
                <a:spcPct val="90000"/>
              </a:lnSpc>
              <a:spcBef>
                <a:spcPts val="800"/>
              </a:spcBef>
              <a:buClr>
                <a:schemeClr val="tx1"/>
              </a:buClr>
              <a:buFont typeface="Arial" panose="020B0604020202020204" pitchFamily="34" charset="0"/>
              <a:buChar char="•"/>
            </a:pPr>
            <a:r>
              <a:rPr lang="en-US" altLang="en-US" sz="1600" baseline="0" dirty="0">
                <a:cs typeface="Arial" panose="020B0604020202020204" pitchFamily="34" charset="0"/>
              </a:rPr>
              <a:t>Getting there is the riskiest part.  We’re currently working on responsive launch, a key technology for in-space rescue, as identified by Dr. Grant Cates of Aerospace Corp</a:t>
            </a:r>
          </a:p>
          <a:p>
            <a:pPr>
              <a:lnSpc>
                <a:spcPct val="90000"/>
              </a:lnSpc>
              <a:spcBef>
                <a:spcPts val="800"/>
              </a:spcBef>
              <a:buClr>
                <a:schemeClr val="tx1"/>
              </a:buClr>
              <a:buFont typeface="+mj-lt"/>
              <a:buAutoNum type="arabicPeriod" startAt="4"/>
            </a:pPr>
            <a:r>
              <a:rPr lang="en-US" altLang="en-US" sz="1600" baseline="0" dirty="0">
                <a:solidFill>
                  <a:srgbClr val="FF0000"/>
                </a:solidFill>
                <a:latin typeface="Arial" panose="020B0604020202020204" pitchFamily="34" charset="0"/>
                <a:cs typeface="Arial" panose="020B0604020202020204" pitchFamily="34" charset="0"/>
              </a:rPr>
              <a:t>High Income – even as we start out</a:t>
            </a:r>
          </a:p>
          <a:p>
            <a:pPr lvl="1">
              <a:lnSpc>
                <a:spcPct val="90000"/>
              </a:lnSpc>
              <a:spcBef>
                <a:spcPts val="800"/>
              </a:spcBef>
              <a:buClr>
                <a:schemeClr val="tx1"/>
              </a:buClr>
              <a:buFont typeface="Arial" panose="020B0604020202020204" pitchFamily="34" charset="0"/>
              <a:buChar char="•"/>
            </a:pPr>
            <a:r>
              <a:rPr lang="en-US" sz="1600" baseline="0" dirty="0"/>
              <a:t>Intended specifically as a </a:t>
            </a:r>
            <a:r>
              <a:rPr lang="en-US" sz="1600" u="sng" baseline="0" dirty="0"/>
              <a:t>business</a:t>
            </a:r>
            <a:r>
              <a:rPr lang="en-US" sz="1600" baseline="0" dirty="0"/>
              <a:t> that generates income from the start and grows rapidly over time</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At start-up income from construction, O</a:t>
            </a:r>
            <a:r>
              <a:rPr lang="en-US" altLang="en-US" sz="1600" dirty="0">
                <a:solidFill>
                  <a:srgbClr val="FF0000"/>
                </a:solidFill>
                <a:cs typeface="Arial" panose="020B0604020202020204" pitchFamily="34" charset="0"/>
              </a:rPr>
              <a:t>2</a:t>
            </a:r>
            <a:r>
              <a:rPr lang="en-US" altLang="en-US" sz="1600" baseline="0" dirty="0">
                <a:solidFill>
                  <a:srgbClr val="FF0000"/>
                </a:solidFill>
                <a:cs typeface="Arial" panose="020B0604020202020204" pitchFamily="34" charset="0"/>
              </a:rPr>
              <a:t>, and some science and tourism</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Income when we’re up and running from </a:t>
            </a:r>
            <a:r>
              <a:rPr lang="en-US" altLang="en-US" sz="1600" baseline="30000" dirty="0">
                <a:solidFill>
                  <a:srgbClr val="FF0000"/>
                </a:solidFill>
                <a:cs typeface="Arial" panose="020B0604020202020204" pitchFamily="34" charset="0"/>
              </a:rPr>
              <a:t>3</a:t>
            </a:r>
            <a:r>
              <a:rPr lang="en-US" altLang="en-US" sz="1600" baseline="0" dirty="0">
                <a:solidFill>
                  <a:srgbClr val="FF0000"/>
                </a:solidFill>
                <a:cs typeface="Arial" panose="020B0604020202020204" pitchFamily="34" charset="0"/>
              </a:rPr>
              <a:t>He, lunar burial, gravitational biology, education, advertising, co-branding, lots of tourism, and lots more</a:t>
            </a:r>
          </a:p>
          <a:p>
            <a:pPr lvl="1">
              <a:lnSpc>
                <a:spcPct val="90000"/>
              </a:lnSpc>
              <a:spcBef>
                <a:spcPts val="800"/>
              </a:spcBef>
              <a:buClr>
                <a:schemeClr val="tx1"/>
              </a:buClr>
              <a:buFont typeface="Arial" panose="020B0604020202020204" pitchFamily="34" charset="0"/>
              <a:buChar char="•"/>
            </a:pPr>
            <a:r>
              <a:rPr lang="en-US" altLang="en-US" sz="1600" baseline="0" dirty="0">
                <a:cs typeface="Arial" panose="020B0604020202020204" pitchFamily="34" charset="0"/>
              </a:rPr>
              <a:t>Some businesses will make money, some will not. (If McDonald’s fails, Burger King takes over that slot)</a:t>
            </a:r>
          </a:p>
          <a:p>
            <a:pPr lvl="1">
              <a:lnSpc>
                <a:spcPct val="90000"/>
              </a:lnSpc>
              <a:spcBef>
                <a:spcPts val="1200"/>
              </a:spcBef>
              <a:buClr>
                <a:schemeClr val="tx1"/>
              </a:buClr>
              <a:buFont typeface="Arial" panose="020B0604020202020204" pitchFamily="34" charset="0"/>
              <a:buChar char="•"/>
            </a:pPr>
            <a:endParaRPr lang="en-US" altLang="en-US" sz="1600" baseline="0" dirty="0">
              <a:cs typeface="Arial" panose="020B0604020202020204" pitchFamily="34" charset="0"/>
            </a:endParaRPr>
          </a:p>
          <a:p>
            <a:pPr marL="0" indent="0">
              <a:lnSpc>
                <a:spcPct val="90000"/>
              </a:lnSpc>
              <a:spcBef>
                <a:spcPts val="12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889763" y="6139827"/>
            <a:ext cx="7529036" cy="338554"/>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These are good objectives.  The real question is how do we achieve them?</a:t>
            </a:r>
            <a:endParaRPr lang="en-US" altLang="en-US" sz="1600" baseline="0" dirty="0">
              <a:solidFill>
                <a:srgbClr val="000000"/>
              </a:solidFill>
              <a:latin typeface="+mj-lt"/>
            </a:endParaRPr>
          </a:p>
        </p:txBody>
      </p:sp>
    </p:spTree>
    <p:extLst>
      <p:ext uri="{BB962C8B-B14F-4D97-AF65-F5344CB8AC3E}">
        <p14:creationId xmlns:p14="http://schemas.microsoft.com/office/powerpoint/2010/main" val="203366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Valuable (but not necessarily critical) Elements for Building a Near-Term Lunar Colony</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620713" y="1103092"/>
            <a:ext cx="8086725" cy="5496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marL="0" indent="0">
              <a:lnSpc>
                <a:spcPct val="90000"/>
              </a:lnSpc>
              <a:spcBef>
                <a:spcPts val="900"/>
              </a:spcBef>
              <a:buClr>
                <a:schemeClr val="tx1"/>
              </a:buClr>
              <a:buNone/>
            </a:pPr>
            <a:r>
              <a:rPr lang="en-US" altLang="en-US" sz="1600" baseline="0" dirty="0">
                <a:solidFill>
                  <a:srgbClr val="FF0000"/>
                </a:solidFill>
                <a:latin typeface="Arial" panose="020B0604020202020204" pitchFamily="34" charset="0"/>
                <a:cs typeface="Arial" panose="020B0604020202020204" pitchFamily="34" charset="0"/>
              </a:rPr>
              <a:t>1.  Commercial/Industrial Approach</a:t>
            </a:r>
          </a:p>
          <a:p>
            <a:pPr lvl="1">
              <a:lnSpc>
                <a:spcPct val="90000"/>
              </a:lnSpc>
              <a:spcBef>
                <a:spcPts val="900"/>
              </a:spcBef>
              <a:buClr>
                <a:schemeClr val="tx1"/>
              </a:buClr>
              <a:buFont typeface="Arial" panose="020B0604020202020204" pitchFamily="34" charset="0"/>
              <a:buChar char="•"/>
            </a:pPr>
            <a:r>
              <a:rPr lang="en-US" sz="1600" baseline="0" dirty="0"/>
              <a:t>Want colony construction to be driven primarily by businesses with inputs and cooperation from government, academia, and individuals</a:t>
            </a:r>
          </a:p>
          <a:p>
            <a:pPr marL="0" indent="0">
              <a:lnSpc>
                <a:spcPct val="90000"/>
              </a:lnSpc>
              <a:spcBef>
                <a:spcPts val="900"/>
              </a:spcBef>
              <a:buClr>
                <a:schemeClr val="tx1"/>
              </a:buClr>
              <a:buNone/>
            </a:pPr>
            <a:r>
              <a:rPr lang="en-US" altLang="en-US" sz="1600" baseline="0" dirty="0">
                <a:solidFill>
                  <a:srgbClr val="FF0000"/>
                </a:solidFill>
                <a:latin typeface="Arial" panose="020B0604020202020204" pitchFamily="34" charset="0"/>
                <a:cs typeface="Arial" panose="020B0604020202020204" pitchFamily="34" charset="0"/>
              </a:rPr>
              <a:t>2. Emphasis on Near-Term Profits</a:t>
            </a:r>
          </a:p>
          <a:p>
            <a:pPr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Want to generate income in the near-term, even before the first lunar colony is built</a:t>
            </a:r>
          </a:p>
          <a:p>
            <a:pPr lvl="1">
              <a:lnSpc>
                <a:spcPct val="90000"/>
              </a:lnSpc>
              <a:spcBef>
                <a:spcPts val="900"/>
              </a:spcBef>
              <a:buClr>
                <a:schemeClr val="tx1"/>
              </a:buClr>
              <a:buFont typeface="Arial" panose="020B0604020202020204" pitchFamily="34" charset="0"/>
              <a:buChar char="•"/>
            </a:pPr>
            <a:r>
              <a:rPr lang="en-US" altLang="en-US" sz="1600" baseline="0" dirty="0">
                <a:latin typeface="Arial" panose="020B0604020202020204" pitchFamily="34" charset="0"/>
                <a:cs typeface="Arial" panose="020B0604020202020204" pitchFamily="34" charset="0"/>
              </a:rPr>
              <a:t>Think </a:t>
            </a:r>
            <a:r>
              <a:rPr lang="en-US" altLang="en-US" sz="1600" baseline="0" dirty="0">
                <a:cs typeface="Arial" panose="020B0604020202020204" pitchFamily="34" charset="0"/>
              </a:rPr>
              <a:t>of lunar colonies as analogous to settling California – a series of individual actions by multiple organizations and people, rather than a single grand plan – this gives more opportunities for success</a:t>
            </a:r>
            <a:endParaRPr lang="en-US" altLang="en-US" sz="1600" baseline="0" dirty="0">
              <a:latin typeface="Arial" panose="020B0604020202020204" pitchFamily="34" charset="0"/>
              <a:cs typeface="Arial" panose="020B0604020202020204" pitchFamily="34" charset="0"/>
            </a:endParaRPr>
          </a:p>
          <a:p>
            <a:pPr marL="0" indent="0">
              <a:lnSpc>
                <a:spcPct val="90000"/>
              </a:lnSpc>
              <a:spcBef>
                <a:spcPts val="900"/>
              </a:spcBef>
              <a:buClr>
                <a:schemeClr val="tx1"/>
              </a:buClr>
              <a:buNone/>
            </a:pPr>
            <a:r>
              <a:rPr lang="en-US" altLang="en-US" sz="1600" baseline="0" dirty="0">
                <a:solidFill>
                  <a:srgbClr val="FF0000"/>
                </a:solidFill>
                <a:latin typeface="Arial" panose="020B0604020202020204" pitchFamily="34" charset="0"/>
                <a:cs typeface="Arial" panose="020B0604020202020204" pitchFamily="34" charset="0"/>
              </a:rPr>
              <a:t>3.  Use of Graduate Students for both Research and Generating Enthusiasm</a:t>
            </a:r>
          </a:p>
          <a:p>
            <a:pPr marL="685800"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Want graduate students from a wide variety of disciplines (economics, law, marketing, geology, biology, astrodynamics, and more)</a:t>
            </a:r>
          </a:p>
          <a:p>
            <a:pPr marL="685800" lvl="1">
              <a:lnSpc>
                <a:spcPct val="90000"/>
              </a:lnSpc>
              <a:spcBef>
                <a:spcPts val="900"/>
              </a:spcBef>
              <a:buClr>
                <a:schemeClr val="tx1"/>
              </a:buClr>
              <a:buFont typeface="Arial" panose="020B0604020202020204" pitchFamily="34" charset="0"/>
              <a:buChar char="•"/>
            </a:pPr>
            <a:r>
              <a:rPr lang="en-US" altLang="en-US" sz="1600" baseline="0" dirty="0">
                <a:cs typeface="Arial" panose="020B0604020202020204" pitchFamily="34" charset="0"/>
              </a:rPr>
              <a:t>Doing work both on</a:t>
            </a:r>
            <a:r>
              <a:rPr lang="en-US" altLang="en-US" sz="1600" baseline="0" dirty="0">
                <a:latin typeface="Arial" panose="020B0604020202020204" pitchFamily="34" charset="0"/>
                <a:cs typeface="Arial" panose="020B0604020202020204" pitchFamily="34" charset="0"/>
              </a:rPr>
              <a:t> Earth and among the first lunar residents</a:t>
            </a:r>
          </a:p>
          <a:p>
            <a:pPr marL="0" indent="0">
              <a:lnSpc>
                <a:spcPct val="90000"/>
              </a:lnSpc>
              <a:spcBef>
                <a:spcPts val="9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8" name="TextBox 1">
            <a:extLst>
              <a:ext uri="{FF2B5EF4-FFF2-40B4-BE49-F238E27FC236}">
                <a16:creationId xmlns:a16="http://schemas.microsoft.com/office/drawing/2014/main" id="{9249ACE1-A2B0-C345-BAF4-AB1393822D9F}"/>
              </a:ext>
            </a:extLst>
          </p:cNvPr>
          <p:cNvSpPr txBox="1">
            <a:spLocks noChangeArrowheads="1"/>
          </p:cNvSpPr>
          <p:nvPr/>
        </p:nvSpPr>
        <p:spPr bwMode="auto">
          <a:xfrm>
            <a:off x="681673" y="5080506"/>
            <a:ext cx="7822997" cy="1077218"/>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We want to change the paradigm for building a lunar colony from a planned science and technology experiment controlled entirely by Earth governments to a business, entertainment, and profit-oriented set of companies literally creating “a new world on the Moon.”</a:t>
            </a:r>
            <a:endParaRPr lang="en-US" altLang="en-US" sz="1600" baseline="0" dirty="0">
              <a:solidFill>
                <a:srgbClr val="000000"/>
              </a:solidFill>
              <a:latin typeface="+mj-lt"/>
            </a:endParaRPr>
          </a:p>
        </p:txBody>
      </p:sp>
    </p:spTree>
    <p:extLst>
      <p:ext uri="{BB962C8B-B14F-4D97-AF65-F5344CB8AC3E}">
        <p14:creationId xmlns:p14="http://schemas.microsoft.com/office/powerpoint/2010/main" val="420239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t>Getting Underway</a:t>
            </a:r>
            <a:endParaRPr lang="en-US" altLang="en-US" dirty="0"/>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441962" y="945930"/>
            <a:ext cx="8454531" cy="475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ts val="800"/>
              </a:spcBef>
            </a:pPr>
            <a:r>
              <a:rPr lang="en-US" altLang="en-US" sz="1600" baseline="0" dirty="0">
                <a:solidFill>
                  <a:srgbClr val="FF0000"/>
                </a:solidFill>
                <a:latin typeface="Arial" panose="020B0604020202020204" pitchFamily="34" charset="0"/>
                <a:cs typeface="Arial" panose="020B0604020202020204" pitchFamily="34" charset="0"/>
              </a:rPr>
              <a:t>On Earth – create </a:t>
            </a:r>
            <a:r>
              <a:rPr lang="en-US" altLang="en-US" sz="1600" baseline="0" dirty="0">
                <a:solidFill>
                  <a:srgbClr val="FF0000"/>
                </a:solidFill>
                <a:latin typeface="+mj-lt"/>
                <a:cs typeface="Arial" panose="020B0604020202020204" pitchFamily="34" charset="0"/>
              </a:rPr>
              <a:t>the </a:t>
            </a:r>
            <a:r>
              <a:rPr lang="en-US" sz="1600" baseline="0" dirty="0">
                <a:solidFill>
                  <a:srgbClr val="FF0000"/>
                </a:solidFill>
                <a:latin typeface="+mj-lt"/>
              </a:rPr>
              <a:t>USC Near-Term Lunar Colony Research Group (N-TLCRG) </a:t>
            </a:r>
            <a:endParaRPr lang="en-US" altLang="en-US" sz="1600" baseline="0" dirty="0">
              <a:solidFill>
                <a:srgbClr val="FF0000"/>
              </a:solidFill>
              <a:latin typeface="+mj-lt"/>
              <a:cs typeface="Arial" panose="020B0604020202020204" pitchFamily="34" charset="0"/>
            </a:endParaRPr>
          </a:p>
          <a:p>
            <a:pPr lvl="1">
              <a:lnSpc>
                <a:spcPct val="90000"/>
              </a:lnSpc>
              <a:spcBef>
                <a:spcPts val="800"/>
              </a:spcBef>
              <a:buClr>
                <a:schemeClr val="tx1"/>
              </a:buClr>
              <a:buFont typeface="Arial" panose="020B0604020202020204" pitchFamily="34" charset="0"/>
              <a:buChar char="•"/>
            </a:pPr>
            <a:r>
              <a:rPr lang="en-US" altLang="en-US" sz="1600" baseline="0" dirty="0">
                <a:cs typeface="Arial" panose="020B0604020202020204" pitchFamily="34" charset="0"/>
              </a:rPr>
              <a:t>Want a government, academia, and industry organization with ideas from all</a:t>
            </a:r>
          </a:p>
          <a:p>
            <a:pPr lvl="1">
              <a:lnSpc>
                <a:spcPct val="90000"/>
              </a:lnSpc>
              <a:spcBef>
                <a:spcPts val="800"/>
              </a:spcBef>
              <a:buClr>
                <a:schemeClr val="tx1"/>
              </a:buClr>
              <a:buFont typeface="Arial" panose="020B0604020202020204" pitchFamily="34" charset="0"/>
              <a:buChar char="•"/>
            </a:pPr>
            <a:r>
              <a:rPr lang="en-US" altLang="en-US" sz="1600" baseline="0" dirty="0">
                <a:cs typeface="Arial" panose="020B0604020202020204" pitchFamily="34" charset="0"/>
              </a:rPr>
              <a:t>Want an inclusive organization that can look for multi-element solutions</a:t>
            </a:r>
          </a:p>
          <a:p>
            <a:pPr lvl="1">
              <a:lnSpc>
                <a:spcPct val="90000"/>
              </a:lnSpc>
              <a:spcBef>
                <a:spcPts val="800"/>
              </a:spcBef>
              <a:buClr>
                <a:schemeClr val="tx1"/>
              </a:buClr>
              <a:buFont typeface="Arial" panose="020B0604020202020204" pitchFamily="34" charset="0"/>
              <a:buChar char="•"/>
            </a:pPr>
            <a:r>
              <a:rPr lang="en-US" altLang="en-US" sz="1600" baseline="0" dirty="0">
                <a:cs typeface="Arial" panose="020B0604020202020204" pitchFamily="34" charset="0"/>
              </a:rPr>
              <a:t>The biggest single objective is to find ways to make money from the outset</a:t>
            </a:r>
          </a:p>
          <a:p>
            <a:pPr>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latin typeface="+mj-lt"/>
                <a:cs typeface="Arial" panose="020B0604020202020204" pitchFamily="34" charset="0"/>
              </a:rPr>
              <a:t>On the Moon – we anticipate that the first active lunar company will be a </a:t>
            </a:r>
            <a:br>
              <a:rPr lang="en-US" altLang="en-US" sz="1600" baseline="0" dirty="0">
                <a:solidFill>
                  <a:srgbClr val="FF0000"/>
                </a:solidFill>
                <a:latin typeface="+mj-lt"/>
                <a:cs typeface="Arial" panose="020B0604020202020204" pitchFamily="34" charset="0"/>
              </a:rPr>
            </a:br>
            <a:r>
              <a:rPr lang="en-US" altLang="en-US" sz="1600" baseline="0" dirty="0">
                <a:solidFill>
                  <a:srgbClr val="FF0000"/>
                </a:solidFill>
                <a:latin typeface="+mj-lt"/>
                <a:cs typeface="Arial" panose="020B0604020202020204" pitchFamily="34" charset="0"/>
              </a:rPr>
              <a:t>for-profit </a:t>
            </a:r>
            <a:r>
              <a:rPr lang="en-US" altLang="en-US" sz="1600" i="1" baseline="0" dirty="0">
                <a:latin typeface="+mj-lt"/>
                <a:cs typeface="Arial" panose="020B0604020202020204" pitchFamily="34" charset="0"/>
              </a:rPr>
              <a:t>Real Estate Developer (RED)</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latin typeface="+mj-lt"/>
                <a:cs typeface="Arial" panose="020B0604020202020204" pitchFamily="34" charset="0"/>
              </a:rPr>
              <a:t>Will build the first lunar colonies and then sell, lease, or rent the real estate that was created to business, governments, or individuals</a:t>
            </a:r>
          </a:p>
          <a:p>
            <a:pPr lvl="1">
              <a:lnSpc>
                <a:spcPct val="90000"/>
              </a:lnSpc>
              <a:spcBef>
                <a:spcPts val="800"/>
              </a:spcBef>
              <a:buClr>
                <a:schemeClr val="tx1"/>
              </a:buClr>
              <a:buFont typeface="Arial" panose="020B0604020202020204" pitchFamily="34" charset="0"/>
              <a:buChar char="•"/>
            </a:pPr>
            <a:r>
              <a:rPr lang="en-US" altLang="en-US" sz="1600" baseline="0" dirty="0">
                <a:solidFill>
                  <a:srgbClr val="FF0000"/>
                </a:solidFill>
                <a:latin typeface="+mj-lt"/>
                <a:cs typeface="Arial" panose="020B0604020202020204" pitchFamily="34" charset="0"/>
              </a:rPr>
              <a:t>First products (before the colony is complete, or even started) are O</a:t>
            </a:r>
            <a:r>
              <a:rPr lang="en-US" altLang="en-US" sz="1600" dirty="0">
                <a:solidFill>
                  <a:srgbClr val="FF0000"/>
                </a:solidFill>
                <a:latin typeface="+mj-lt"/>
                <a:cs typeface="Arial" panose="020B0604020202020204" pitchFamily="34" charset="0"/>
              </a:rPr>
              <a:t>2</a:t>
            </a:r>
            <a:r>
              <a:rPr lang="en-US" altLang="en-US" sz="1600" baseline="0" dirty="0">
                <a:solidFill>
                  <a:srgbClr val="FF0000"/>
                </a:solidFill>
                <a:latin typeface="+mj-lt"/>
                <a:cs typeface="Arial" panose="020B0604020202020204" pitchFamily="34" charset="0"/>
              </a:rPr>
              <a:t> sent to LEO to dramatically reduce the cost of subsequent flights and water for use on the Moon – planting for growing food on the Moon will start quickly</a:t>
            </a:r>
          </a:p>
          <a:p>
            <a:pPr lvl="1">
              <a:lnSpc>
                <a:spcPct val="90000"/>
              </a:lnSpc>
              <a:spcBef>
                <a:spcPts val="8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The first small colonies (2 for safety) will be a “House” for people to live in and a “Garage” for working in</a:t>
            </a:r>
          </a:p>
          <a:p>
            <a:pPr lvl="1">
              <a:lnSpc>
                <a:spcPct val="90000"/>
              </a:lnSpc>
              <a:spcBef>
                <a:spcPts val="8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The House will be about 100 m in diameter (85,000 ft</a:t>
            </a:r>
            <a:r>
              <a:rPr lang="en-US" altLang="en-US" sz="1600" baseline="30000" dirty="0">
                <a:latin typeface="+mj-lt"/>
                <a:cs typeface="Arial" panose="020B0604020202020204" pitchFamily="34" charset="0"/>
              </a:rPr>
              <a:t>2</a:t>
            </a:r>
            <a:r>
              <a:rPr lang="en-US" altLang="en-US" sz="1600" baseline="0" dirty="0">
                <a:latin typeface="+mj-lt"/>
                <a:cs typeface="Arial" panose="020B0604020202020204" pitchFamily="34" charset="0"/>
              </a:rPr>
              <a:t>) and 10 m high; the garage will be smaller; </a:t>
            </a:r>
            <a:r>
              <a:rPr lang="en-US" altLang="en-US" sz="1600" baseline="0" dirty="0" err="1">
                <a:latin typeface="+mj-lt"/>
                <a:cs typeface="Arial" panose="020B0604020202020204" pitchFamily="34" charset="0"/>
              </a:rPr>
              <a:t>CisLune</a:t>
            </a:r>
            <a:r>
              <a:rPr lang="en-US" altLang="en-US" sz="1600" baseline="0" dirty="0">
                <a:latin typeface="+mj-lt"/>
                <a:cs typeface="Arial" panose="020B0604020202020204" pitchFamily="34" charset="0"/>
              </a:rPr>
              <a:t> will build a small landing pad on the regolith</a:t>
            </a:r>
          </a:p>
          <a:p>
            <a:pPr lvl="1">
              <a:lnSpc>
                <a:spcPct val="90000"/>
              </a:lnSpc>
              <a:spcBef>
                <a:spcPts val="800"/>
              </a:spcBef>
              <a:buClr>
                <a:schemeClr val="tx1"/>
              </a:buClr>
              <a:buFont typeface="Arial" panose="020B0604020202020204" pitchFamily="34" charset="0"/>
              <a:buChar char="•"/>
            </a:pPr>
            <a:r>
              <a:rPr lang="en-US" altLang="en-US" sz="1600" baseline="0" dirty="0">
                <a:latin typeface="+mj-lt"/>
                <a:cs typeface="Arial" panose="020B0604020202020204" pitchFamily="34" charset="0"/>
              </a:rPr>
              <a:t>Likely located where water has been found near the pole</a:t>
            </a:r>
          </a:p>
          <a:p>
            <a:pPr marL="457200" lvl="1" indent="0">
              <a:lnSpc>
                <a:spcPct val="90000"/>
              </a:lnSpc>
              <a:spcBef>
                <a:spcPts val="1000"/>
              </a:spcBef>
              <a:buClr>
                <a:schemeClr val="tx1"/>
              </a:buClr>
              <a:buNone/>
            </a:pP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493523" y="5588076"/>
            <a:ext cx="8351407" cy="830997"/>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The first people on the Moon will be builders and business start-ups (along with a few researchers and tourists) getting stuff set up and getting underway on things the colony needs or that make a profit.</a:t>
            </a:r>
            <a:endParaRPr lang="en-US" altLang="en-US" sz="1600" baseline="0" dirty="0">
              <a:solidFill>
                <a:srgbClr val="000000"/>
              </a:solidFill>
              <a:latin typeface="+mj-lt"/>
            </a:endParaRPr>
          </a:p>
        </p:txBody>
      </p:sp>
    </p:spTree>
    <p:extLst>
      <p:ext uri="{BB962C8B-B14F-4D97-AF65-F5344CB8AC3E}">
        <p14:creationId xmlns:p14="http://schemas.microsoft.com/office/powerpoint/2010/main" val="408008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53E63517-9702-F04E-B243-24DCFC4637DC}"/>
              </a:ext>
            </a:extLst>
          </p:cNvPr>
          <p:cNvSpPr>
            <a:spLocks noGrp="1" noChangeArrowheads="1"/>
          </p:cNvSpPr>
          <p:nvPr>
            <p:ph type="title"/>
          </p:nvPr>
        </p:nvSpPr>
        <p:spPr>
          <a:xfrm>
            <a:off x="2525713" y="109797"/>
            <a:ext cx="6345017" cy="486563"/>
          </a:xfrm>
        </p:spPr>
        <p:txBody>
          <a:bodyPr/>
          <a:lstStyle/>
          <a:p>
            <a:r>
              <a:rPr lang="en-US" altLang="en-US" sz="1800" dirty="0">
                <a:solidFill>
                  <a:schemeClr val="tx1"/>
                </a:solidFill>
                <a:cs typeface="Arial" panose="020B0604020202020204" pitchFamily="34" charset="0"/>
              </a:rPr>
              <a:t>The </a:t>
            </a:r>
            <a:r>
              <a:rPr lang="en-US" sz="1800" dirty="0">
                <a:solidFill>
                  <a:schemeClr val="tx1"/>
                </a:solidFill>
              </a:rPr>
              <a:t>USC Near-Term Lunar Colony Research Group </a:t>
            </a:r>
            <a:br>
              <a:rPr lang="en-US" sz="1800" dirty="0">
                <a:solidFill>
                  <a:schemeClr val="tx1"/>
                </a:solidFill>
              </a:rPr>
            </a:br>
            <a:r>
              <a:rPr lang="en-US" sz="1800" dirty="0">
                <a:solidFill>
                  <a:schemeClr val="tx1"/>
                </a:solidFill>
              </a:rPr>
              <a:t>(N-TLCRG)</a:t>
            </a:r>
            <a:endParaRPr lang="en-US" altLang="en-US" sz="1800" dirty="0">
              <a:solidFill>
                <a:schemeClr val="tx1"/>
              </a:solidFill>
            </a:endParaRPr>
          </a:p>
        </p:txBody>
      </p:sp>
      <p:sp>
        <p:nvSpPr>
          <p:cNvPr id="6146" name="Rectangle 3">
            <a:extLst>
              <a:ext uri="{FF2B5EF4-FFF2-40B4-BE49-F238E27FC236}">
                <a16:creationId xmlns:a16="http://schemas.microsoft.com/office/drawing/2014/main" id="{A13C1847-4096-FF47-93CC-9DCD4D039483}"/>
              </a:ext>
            </a:extLst>
          </p:cNvPr>
          <p:cNvSpPr>
            <a:spLocks noChangeArrowheads="1"/>
          </p:cNvSpPr>
          <p:nvPr/>
        </p:nvSpPr>
        <p:spPr bwMode="auto">
          <a:xfrm>
            <a:off x="7032625" y="5629275"/>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lvl="1">
              <a:lnSpc>
                <a:spcPct val="100000"/>
              </a:lnSpc>
              <a:spcBef>
                <a:spcPct val="0"/>
              </a:spcBef>
              <a:buFontTx/>
              <a:buNone/>
            </a:pPr>
            <a:endParaRPr lang="en-US" altLang="en-US" sz="2400" b="0" baseline="0">
              <a:latin typeface="Times" pitchFamily="2" charset="0"/>
            </a:endParaRPr>
          </a:p>
        </p:txBody>
      </p:sp>
      <p:sp>
        <p:nvSpPr>
          <p:cNvPr id="6149" name="Rectangle 3">
            <a:extLst>
              <a:ext uri="{FF2B5EF4-FFF2-40B4-BE49-F238E27FC236}">
                <a16:creationId xmlns:a16="http://schemas.microsoft.com/office/drawing/2014/main" id="{7B74B282-5115-8C47-A54B-28A639AB5ADA}"/>
              </a:ext>
            </a:extLst>
          </p:cNvPr>
          <p:cNvSpPr txBox="1">
            <a:spLocks noChangeArrowheads="1"/>
          </p:cNvSpPr>
          <p:nvPr/>
        </p:nvSpPr>
        <p:spPr bwMode="auto">
          <a:xfrm>
            <a:off x="335280" y="873841"/>
            <a:ext cx="8535219" cy="503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0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The basic goal is to do the needed lunar colony research on the Earth and on the Moon by graduate students in many fields -- a group that is inherently strongly interested in the results and can interest others</a:t>
            </a:r>
          </a:p>
          <a:p>
            <a:pPr lvl="1">
              <a:lnSpc>
                <a:spcPct val="90000"/>
              </a:lnSpc>
              <a:spcBef>
                <a:spcPts val="6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Key issue – this is not an astronautics problem, but a social, legal, marketing, business, and government problem with some astronautics</a:t>
            </a:r>
          </a:p>
          <a:p>
            <a:pPr>
              <a:lnSpc>
                <a:spcPct val="90000"/>
              </a:lnSpc>
              <a:spcBef>
                <a:spcPts val="800"/>
              </a:spcBef>
              <a:buClr>
                <a:schemeClr val="tx1"/>
              </a:buClr>
              <a:buFont typeface="Arial" panose="020B0604020202020204" pitchFamily="34" charset="0"/>
              <a:buChar char="•"/>
            </a:pPr>
            <a:r>
              <a:rPr lang="en-US" altLang="en-US" sz="1600" baseline="0" dirty="0">
                <a:latin typeface="Arial" panose="020B0604020202020204" pitchFamily="34" charset="0"/>
                <a:cs typeface="Arial" panose="020B0604020202020204" pitchFamily="34" charset="0"/>
              </a:rPr>
              <a:t>Representative research topic areas</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Economics</a:t>
            </a:r>
            <a:r>
              <a:rPr lang="en-US" altLang="en-US" sz="1600" baseline="0" dirty="0">
                <a:latin typeface="Arial" panose="020B0604020202020204" pitchFamily="34" charset="0"/>
                <a:cs typeface="Arial" panose="020B0604020202020204" pitchFamily="34" charset="0"/>
              </a:rPr>
              <a:t> – build an economic model of cost vs. income</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Law</a:t>
            </a:r>
            <a:r>
              <a:rPr lang="en-US" altLang="en-US" sz="1600" baseline="0" dirty="0">
                <a:cs typeface="Arial" panose="020B0604020202020204" pitchFamily="34" charset="0"/>
              </a:rPr>
              <a:t> – Is it legal to own and sell lunar property or materials?</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Marketing</a:t>
            </a:r>
            <a:r>
              <a:rPr lang="en-US" altLang="en-US" sz="1600" baseline="0" dirty="0">
                <a:latin typeface="Arial" panose="020B0604020202020204" pitchFamily="34" charset="0"/>
                <a:cs typeface="Arial" panose="020B0604020202020204" pitchFamily="34" charset="0"/>
              </a:rPr>
              <a:t> – How </a:t>
            </a:r>
            <a:r>
              <a:rPr lang="en-US" altLang="en-US" sz="1600" baseline="0" dirty="0">
                <a:cs typeface="Arial" panose="020B0604020202020204" pitchFamily="34" charset="0"/>
              </a:rPr>
              <a:t>to</a:t>
            </a:r>
            <a:r>
              <a:rPr lang="en-US" altLang="en-US" sz="1600" baseline="0" dirty="0">
                <a:latin typeface="Arial" panose="020B0604020202020204" pitchFamily="34" charset="0"/>
                <a:cs typeface="Arial" panose="020B0604020202020204" pitchFamily="34" charset="0"/>
              </a:rPr>
              <a:t> sell lunar sports, tourism, products, and sex on the Moon?</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Business</a:t>
            </a:r>
            <a:r>
              <a:rPr lang="en-US" altLang="en-US" sz="1600" baseline="0" dirty="0">
                <a:cs typeface="Arial" panose="020B0604020202020204" pitchFamily="34" charset="0"/>
              </a:rPr>
              <a:t> – Create a business case for multiple lunar businesses</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Real Estate Development </a:t>
            </a:r>
            <a:r>
              <a:rPr lang="en-US" altLang="en-US" sz="1600" baseline="0" dirty="0">
                <a:latin typeface="Arial" panose="020B0604020202020204" pitchFamily="34" charset="0"/>
                <a:cs typeface="Arial" panose="020B0604020202020204" pitchFamily="34" charset="0"/>
              </a:rPr>
              <a:t>– </a:t>
            </a:r>
            <a:r>
              <a:rPr lang="en-US" altLang="en-US" sz="1600" baseline="0" dirty="0">
                <a:cs typeface="Arial" panose="020B0604020202020204" pitchFamily="34" charset="0"/>
              </a:rPr>
              <a:t>H</a:t>
            </a:r>
            <a:r>
              <a:rPr lang="en-US" altLang="en-US" sz="1600" baseline="0" dirty="0">
                <a:latin typeface="Arial" panose="020B0604020202020204" pitchFamily="34" charset="0"/>
                <a:cs typeface="Arial" panose="020B0604020202020204" pitchFamily="34" charset="0"/>
              </a:rPr>
              <a:t>ow do we build and sell or lease lunar colonies?</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Government</a:t>
            </a:r>
            <a:r>
              <a:rPr lang="en-US" altLang="en-US" sz="1600" baseline="0" dirty="0">
                <a:cs typeface="Arial" panose="020B0604020202020204" pitchFamily="34" charset="0"/>
              </a:rPr>
              <a:t> – How do we create and set up a lunar government?</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Power</a:t>
            </a:r>
            <a:r>
              <a:rPr lang="en-US" altLang="en-US" sz="1600" baseline="0" dirty="0">
                <a:cs typeface="Arial" panose="020B0604020202020204" pitchFamily="34" charset="0"/>
              </a:rPr>
              <a:t> </a:t>
            </a:r>
            <a:r>
              <a:rPr lang="en-US" altLang="en-US" sz="1600" baseline="0" dirty="0">
                <a:solidFill>
                  <a:srgbClr val="FF0000"/>
                </a:solidFill>
                <a:cs typeface="Arial" panose="020B0604020202020204" pitchFamily="34" charset="0"/>
              </a:rPr>
              <a:t>Source</a:t>
            </a:r>
            <a:r>
              <a:rPr lang="en-US" altLang="en-US" sz="1600" baseline="0" dirty="0">
                <a:cs typeface="Arial" panose="020B0604020202020204" pitchFamily="34" charset="0"/>
              </a:rPr>
              <a:t> – How do we mine and use </a:t>
            </a:r>
            <a:r>
              <a:rPr lang="en-US" altLang="en-US" sz="1600" baseline="30000" dirty="0">
                <a:cs typeface="Arial" panose="020B0604020202020204" pitchFamily="34" charset="0"/>
              </a:rPr>
              <a:t>3</a:t>
            </a:r>
            <a:r>
              <a:rPr lang="en-US" altLang="en-US" sz="1600" baseline="0" dirty="0">
                <a:cs typeface="Arial" panose="020B0604020202020204" pitchFamily="34" charset="0"/>
              </a:rPr>
              <a:t>He to provide safe power for Earth?</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Architecture</a:t>
            </a:r>
            <a:r>
              <a:rPr lang="en-US" altLang="en-US" sz="1600" baseline="0" dirty="0">
                <a:latin typeface="Arial" panose="020B0604020202020204" pitchFamily="34" charset="0"/>
                <a:cs typeface="Arial" panose="020B0604020202020204" pitchFamily="34" charset="0"/>
              </a:rPr>
              <a:t> – How do we design a lunar colony for all of the</a:t>
            </a:r>
            <a:r>
              <a:rPr lang="en-US" altLang="en-US" sz="1600" baseline="0" dirty="0">
                <a:cs typeface="Arial" panose="020B0604020202020204" pitchFamily="34" charset="0"/>
              </a:rPr>
              <a:t>se businesses</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Gravitational Biology </a:t>
            </a:r>
            <a:r>
              <a:rPr lang="en-US" altLang="en-US" sz="1600" baseline="0" dirty="0">
                <a:latin typeface="Arial" panose="020B0604020202020204" pitchFamily="34" charset="0"/>
                <a:cs typeface="Arial" panose="020B0604020202020204" pitchFamily="34" charset="0"/>
              </a:rPr>
              <a:t>– Plants, animals, and humans in 0 g, 1/6</a:t>
            </a:r>
            <a:r>
              <a:rPr lang="en-US" altLang="en-US" sz="1600" baseline="30000" dirty="0">
                <a:latin typeface="Arial" panose="020B0604020202020204" pitchFamily="34" charset="0"/>
                <a:cs typeface="Arial" panose="020B0604020202020204" pitchFamily="34" charset="0"/>
              </a:rPr>
              <a:t>th</a:t>
            </a:r>
            <a:r>
              <a:rPr lang="en-US" altLang="en-US" sz="1600" baseline="0" dirty="0">
                <a:latin typeface="Arial" panose="020B0604020202020204" pitchFamily="34" charset="0"/>
                <a:cs typeface="Arial" panose="020B0604020202020204" pitchFamily="34" charset="0"/>
              </a:rPr>
              <a:t> g (Moon), 0.4 g (Mars), 0.6 g, 1 g, 1.2 g, 1.5 g – the gravitational biology wheel</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Education</a:t>
            </a:r>
            <a:r>
              <a:rPr lang="en-US" altLang="en-US" sz="1600" baseline="0" dirty="0">
                <a:cs typeface="Arial" panose="020B0604020202020204" pitchFamily="34" charset="0"/>
              </a:rPr>
              <a:t> – teaching students of all ages about the Moon</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latin typeface="Arial" panose="020B0604020202020204" pitchFamily="34" charset="0"/>
                <a:cs typeface="Arial" panose="020B0604020202020204" pitchFamily="34" charset="0"/>
              </a:rPr>
              <a:t>Sports and Entertainment </a:t>
            </a:r>
            <a:r>
              <a:rPr lang="en-US" altLang="en-US" sz="1600" baseline="0" dirty="0">
                <a:latin typeface="Arial" panose="020B0604020202020204" pitchFamily="34" charset="0"/>
                <a:cs typeface="Arial" panose="020B0604020202020204" pitchFamily="34" charset="0"/>
              </a:rPr>
              <a:t>– What are the major activities to generate income?</a:t>
            </a:r>
          </a:p>
          <a:p>
            <a:pPr lvl="1">
              <a:lnSpc>
                <a:spcPct val="90000"/>
              </a:lnSpc>
              <a:spcBef>
                <a:spcPts val="500"/>
              </a:spcBef>
              <a:buClr>
                <a:schemeClr val="tx1"/>
              </a:buClr>
              <a:buFont typeface="Arial" panose="020B0604020202020204" pitchFamily="34" charset="0"/>
              <a:buChar char="•"/>
            </a:pPr>
            <a:r>
              <a:rPr lang="en-US" altLang="en-US" sz="1600" baseline="0" dirty="0">
                <a:solidFill>
                  <a:srgbClr val="FF0000"/>
                </a:solidFill>
                <a:cs typeface="Arial" panose="020B0604020202020204" pitchFamily="34" charset="0"/>
              </a:rPr>
              <a:t>Science and Exploration </a:t>
            </a:r>
            <a:r>
              <a:rPr lang="en-US" altLang="en-US" sz="1600" baseline="0" dirty="0">
                <a:cs typeface="Arial" panose="020B0604020202020204" pitchFamily="34" charset="0"/>
              </a:rPr>
              <a:t>– Tremendous potential for long term growth</a:t>
            </a:r>
            <a:endParaRPr lang="en-US" altLang="en-US" sz="1600" baseline="0" dirty="0">
              <a:latin typeface="Arial" panose="020B0604020202020204" pitchFamily="34" charset="0"/>
              <a:cs typeface="Arial" panose="020B0604020202020204" pitchFamily="34" charset="0"/>
            </a:endParaRPr>
          </a:p>
        </p:txBody>
      </p:sp>
      <p:sp>
        <p:nvSpPr>
          <p:cNvPr id="5" name="TextBox 1">
            <a:extLst>
              <a:ext uri="{FF2B5EF4-FFF2-40B4-BE49-F238E27FC236}">
                <a16:creationId xmlns:a16="http://schemas.microsoft.com/office/drawing/2014/main" id="{B8B968E6-5DDB-3143-848C-58203B04FDFA}"/>
              </a:ext>
            </a:extLst>
          </p:cNvPr>
          <p:cNvSpPr txBox="1">
            <a:spLocks noChangeArrowheads="1"/>
          </p:cNvSpPr>
          <p:nvPr/>
        </p:nvSpPr>
        <p:spPr bwMode="auto">
          <a:xfrm>
            <a:off x="711761" y="6113399"/>
            <a:ext cx="7609279" cy="338554"/>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US" altLang="en-US" sz="1600" baseline="0" dirty="0">
                <a:latin typeface="Arial" panose="020B0604020202020204" pitchFamily="34" charset="0"/>
              </a:rPr>
              <a:t>We need to develop both income and popular interest in living on the Moon.</a:t>
            </a:r>
            <a:endParaRPr lang="en-US" altLang="en-US" sz="1600" baseline="0" dirty="0">
              <a:solidFill>
                <a:srgbClr val="000000"/>
              </a:solidFill>
              <a:latin typeface="+mj-lt"/>
            </a:endParaRPr>
          </a:p>
        </p:txBody>
      </p:sp>
      <p:sp>
        <p:nvSpPr>
          <p:cNvPr id="6" name="TextBox 5">
            <a:extLst>
              <a:ext uri="{FF2B5EF4-FFF2-40B4-BE49-F238E27FC236}">
                <a16:creationId xmlns:a16="http://schemas.microsoft.com/office/drawing/2014/main" id="{125E1A28-D5C9-D58B-2CEB-770BE2057B08}"/>
              </a:ext>
            </a:extLst>
          </p:cNvPr>
          <p:cNvSpPr txBox="1">
            <a:spLocks noChangeArrowheads="1"/>
          </p:cNvSpPr>
          <p:nvPr/>
        </p:nvSpPr>
        <p:spPr bwMode="auto">
          <a:xfrm>
            <a:off x="7100407" y="2006458"/>
            <a:ext cx="1868183" cy="954107"/>
          </a:xfrm>
          <a:prstGeom prst="rect">
            <a:avLst/>
          </a:prstGeom>
          <a:solidFill>
            <a:srgbClr val="FFFF00"/>
          </a:solidFill>
          <a:ln w="25400">
            <a:solidFill>
              <a:schemeClr val="tx1"/>
            </a:solidFill>
            <a:miter lim="800000"/>
            <a:headEnd/>
            <a:tailEnd/>
          </a:ln>
        </p:spPr>
        <p:txBody>
          <a:bodyPr wrap="square">
            <a:spAutoFit/>
          </a:bodyPr>
          <a:lstStyle>
            <a:lvl1pPr>
              <a:spcBef>
                <a:spcPct val="30000"/>
              </a:spcBef>
              <a:buChar char="•"/>
              <a:defRPr sz="1400">
                <a:solidFill>
                  <a:schemeClr val="tx1"/>
                </a:solidFill>
                <a:latin typeface="B Helvetica Bold" charset="0"/>
                <a:ea typeface="ＭＳ Ｐゴシック" panose="020B0600070205080204" pitchFamily="34" charset="-128"/>
              </a:defRPr>
            </a:lvl1pPr>
            <a:lvl2pPr marL="742950" indent="-28575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2pPr>
            <a:lvl3pPr marL="11430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3pPr>
            <a:lvl4pPr marL="16002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4pPr>
            <a:lvl5pPr marL="2057400" indent="-228600">
              <a:lnSpc>
                <a:spcPct val="80000"/>
              </a:lnSpc>
              <a:spcBef>
                <a:spcPct val="30000"/>
              </a:spcBef>
              <a:buChar char="»"/>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80000"/>
              </a:lnSpc>
              <a:spcBef>
                <a:spcPct val="30000"/>
              </a:spcBef>
              <a:spcAft>
                <a:spcPct val="0"/>
              </a:spcAft>
              <a:buChar char="»"/>
              <a:defRPr sz="14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aseline="0" dirty="0">
                <a:latin typeface="Arial" panose="020B0604020202020204" pitchFamily="34" charset="0"/>
              </a:rPr>
              <a:t>The graduate student population could be key to generating interest.</a:t>
            </a:r>
          </a:p>
        </p:txBody>
      </p:sp>
    </p:spTree>
    <p:extLst>
      <p:ext uri="{BB962C8B-B14F-4D97-AF65-F5344CB8AC3E}">
        <p14:creationId xmlns:p14="http://schemas.microsoft.com/office/powerpoint/2010/main" val="399721372"/>
      </p:ext>
    </p:extLst>
  </p:cSld>
  <p:clrMapOvr>
    <a:masterClrMapping/>
  </p:clrMapOvr>
</p:sld>
</file>

<file path=ppt/theme/theme1.xml><?xml version="1.0" encoding="utf-8"?>
<a:theme xmlns:a="http://schemas.openxmlformats.org/drawingml/2006/main" name="SOAS.TEMP">
  <a:themeElements>
    <a:clrScheme name="SOAS.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OAS.TEMP">
      <a:majorFont>
        <a:latin typeface="Arial"/>
        <a:ea typeface="ＭＳ Ｐゴシック"/>
        <a:cs typeface=""/>
      </a:majorFont>
      <a:minorFont>
        <a:latin typeface="B Helvetica Bol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400" b="1" i="0" u="none" strike="noStrike" cap="none" normalizeH="0" baseline="-25000">
            <a:ln>
              <a:noFill/>
            </a:ln>
            <a:solidFill>
              <a:srgbClr val="000000"/>
            </a:solidFill>
            <a:effectLst/>
            <a:latin typeface="Helvetic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400" b="1" i="0" u="none" strike="noStrike" cap="none" normalizeH="0" baseline="-25000">
            <a:ln>
              <a:noFill/>
            </a:ln>
            <a:solidFill>
              <a:srgbClr val="000000"/>
            </a:solidFill>
            <a:effectLst/>
            <a:latin typeface="Helvetica" charset="0"/>
            <a:ea typeface="ＭＳ Ｐゴシック" charset="0"/>
          </a:defRPr>
        </a:defPPr>
      </a:lstStyle>
    </a:lnDef>
  </a:objectDefaults>
  <a:extraClrSchemeLst>
    <a:extraClrScheme>
      <a:clrScheme name="SOAS.TEM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AS.TEM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AS.TEM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AS.TEM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AS.TEM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AS.TEM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AS.TEM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Donna's Mac:Applications:Microsoft Office 98:Templates:SOAS.TEMP</Template>
  <TotalTime>11398</TotalTime>
  <Words>2789</Words>
  <Application>Microsoft Macintosh PowerPoint</Application>
  <PresentationFormat>On-screen Show (4:3)</PresentationFormat>
  <Paragraphs>235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 Helvetica Bold</vt:lpstr>
      <vt:lpstr>Calibri</vt:lpstr>
      <vt:lpstr>Helvetica</vt:lpstr>
      <vt:lpstr>Times</vt:lpstr>
      <vt:lpstr>SOAS.TEMP</vt:lpstr>
      <vt:lpstr>PowerPoint Presentation</vt:lpstr>
      <vt:lpstr>The Consequences of Developing  the O’Neill Lunar Colony</vt:lpstr>
      <vt:lpstr>Summary</vt:lpstr>
      <vt:lpstr>The O’Neill Lunar Colony – Dramatically Reduce the Size of an O’Neill Space Colony and Move It to Surface of the Moon</vt:lpstr>
      <vt:lpstr>What Are the O’Neill Lunar Colony Objectives?</vt:lpstr>
      <vt:lpstr>O’Neill Lunar Colony Objectives – 2</vt:lpstr>
      <vt:lpstr>Valuable (but not necessarily critical) Elements for Building a Near-Term Lunar Colony</vt:lpstr>
      <vt:lpstr>Getting Underway</vt:lpstr>
      <vt:lpstr>The USC Near-Term Lunar Colony Research Group  (N-TLCRG)</vt:lpstr>
      <vt:lpstr>Start by Generating External Income = Income not Associated with Living on the Moon</vt:lpstr>
      <vt:lpstr>Initial Annual External Income – Phases 0-2 (Income not Associated with Living on the Moon)</vt:lpstr>
      <vt:lpstr>Appendix -- Other Topics</vt:lpstr>
      <vt:lpstr>Need Robust Mission Engineering to Get Underway</vt:lpstr>
      <vt:lpstr>An Example of Atypical (but potentially very large)  Income Generation on the Moon</vt:lpstr>
      <vt:lpstr>Currently Planned Hotels in Earth Orbit</vt:lpstr>
      <vt:lpstr>Comparison of Earth Orbit Hotels vs. Lunar Colony</vt:lpstr>
    </vt:vector>
  </TitlesOfParts>
  <Company>Microcosm,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Donna Klungle</dc:creator>
  <cp:lastModifiedBy>James Wertz</cp:lastModifiedBy>
  <cp:revision>783</cp:revision>
  <cp:lastPrinted>2022-05-10T00:43:53Z</cp:lastPrinted>
  <dcterms:created xsi:type="dcterms:W3CDTF">2001-10-11T19:18:47Z</dcterms:created>
  <dcterms:modified xsi:type="dcterms:W3CDTF">2022-05-10T20:32:44Z</dcterms:modified>
</cp:coreProperties>
</file>